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147482728" r:id="rId7"/>
    <p:sldId id="2147482729" r:id="rId8"/>
    <p:sldId id="2147482730" r:id="rId9"/>
    <p:sldId id="214748273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90" d="100"/>
          <a:sy n="90" d="100"/>
        </p:scale>
        <p:origin x="44" y="-1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6/11/relationships/changesInfo" Target="changesInfos/changesInfo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Charchy, Saswat" userId="eacefff8-c964-4ea8-b218-451cf197c39a" providerId="ADAL" clId="{641B62AB-5625-48B7-A2E1-4DC6F8D5E239}"/>
    <pc:docChg chg="modSld sldOrd">
      <pc:chgData name="Kumar Charchy, Saswat" userId="eacefff8-c964-4ea8-b218-451cf197c39a" providerId="ADAL" clId="{641B62AB-5625-48B7-A2E1-4DC6F8D5E239}" dt="2024-10-22T11:29:45.341" v="117" actId="20577"/>
      <pc:docMkLst>
        <pc:docMk/>
      </pc:docMkLst>
      <pc:sldChg chg="ord">
        <pc:chgData name="Kumar Charchy, Saswat" userId="eacefff8-c964-4ea8-b218-451cf197c39a" providerId="ADAL" clId="{641B62AB-5625-48B7-A2E1-4DC6F8D5E239}" dt="2024-10-22T10:20:07.690" v="0" actId="20578"/>
        <pc:sldMkLst>
          <pc:docMk/>
          <pc:sldMk cId="2897056078" sldId="256"/>
        </pc:sldMkLst>
      </pc:sldChg>
      <pc:sldChg chg="modSp mod">
        <pc:chgData name="Kumar Charchy, Saswat" userId="eacefff8-c964-4ea8-b218-451cf197c39a" providerId="ADAL" clId="{641B62AB-5625-48B7-A2E1-4DC6F8D5E239}" dt="2024-10-22T11:28:30.496" v="114" actId="20577"/>
        <pc:sldMkLst>
          <pc:docMk/>
          <pc:sldMk cId="446683149" sldId="2147482728"/>
        </pc:sldMkLst>
        <pc:graphicFrameChg chg="modGraphic">
          <ac:chgData name="Kumar Charchy, Saswat" userId="eacefff8-c964-4ea8-b218-451cf197c39a" providerId="ADAL" clId="{641B62AB-5625-48B7-A2E1-4DC6F8D5E239}" dt="2024-10-22T11:28:30.496" v="114" actId="20577"/>
          <ac:graphicFrameMkLst>
            <pc:docMk/>
            <pc:sldMk cId="446683149" sldId="2147482728"/>
            <ac:graphicFrameMk id="5" creationId="{F8C4ECE0-300D-8136-8344-823DB5D7F5F8}"/>
          </ac:graphicFrameMkLst>
        </pc:graphicFrameChg>
      </pc:sldChg>
      <pc:sldChg chg="modSp mod">
        <pc:chgData name="Kumar Charchy, Saswat" userId="eacefff8-c964-4ea8-b218-451cf197c39a" providerId="ADAL" clId="{641B62AB-5625-48B7-A2E1-4DC6F8D5E239}" dt="2024-10-22T11:29:45.341" v="117" actId="20577"/>
        <pc:sldMkLst>
          <pc:docMk/>
          <pc:sldMk cId="1265790661" sldId="2147482729"/>
        </pc:sldMkLst>
        <pc:graphicFrameChg chg="modGraphic">
          <ac:chgData name="Kumar Charchy, Saswat" userId="eacefff8-c964-4ea8-b218-451cf197c39a" providerId="ADAL" clId="{641B62AB-5625-48B7-A2E1-4DC6F8D5E239}" dt="2024-10-22T11:29:45.341" v="117" actId="20577"/>
          <ac:graphicFrameMkLst>
            <pc:docMk/>
            <pc:sldMk cId="1265790661" sldId="2147482729"/>
            <ac:graphicFrameMk id="5" creationId="{F8C4ECE0-300D-8136-8344-823DB5D7F5F8}"/>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E687-9E85-1D63-315F-C0DCA833E5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E725E7-FD83-1799-891F-440320187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DFA235-430F-6103-AA6B-B37D5FD27400}"/>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0C22BCA9-2AE9-5924-1B20-A3FDD01E8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30F185-5E54-B88E-3D19-D41EAE950AFF}"/>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1476725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4836-CE61-BBD4-6A94-DF5F6D8D1A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9108B9-8E9F-6E4B-927B-28B12DB46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D071FC-5F5E-7A80-C2DD-30F21EC9E829}"/>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05E5FB84-345D-10FE-9A51-1B5A86EE02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A15AB-6051-F1F8-8160-0A19F601C8CE}"/>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38228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D6E424-FEAD-0E41-8D57-A15B3DE349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D9D1E9-ED26-E410-EDBF-8E91BE4B6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4DAB23-6B98-E9C5-52B3-1F6D18A6C4D4}"/>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0CE68C5C-CCC3-E434-2562-8F24E116F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9DB79-DD5B-6467-84A4-7B51CB3F76AD}"/>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4277388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B69BE-FF91-E55E-AB6B-664EE5F97C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4607955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89373C-1688-1625-02C5-50512BAAEAAB}"/>
              </a:ext>
            </a:extLst>
          </p:cNvPr>
          <p:cNvPicPr>
            <a:picLocks noChangeAspect="1"/>
          </p:cNvPicPr>
          <p:nvPr userDrawn="1"/>
        </p:nvPicPr>
        <p:blipFill>
          <a:blip r:embed="rId2"/>
          <a:srcRect/>
          <a:stretch/>
        </p:blipFill>
        <p:spPr>
          <a:xfrm>
            <a:off x="0" y="0"/>
            <a:ext cx="12192000" cy="6858000"/>
          </a:xfrm>
          <a:prstGeom prst="rect">
            <a:avLst/>
          </a:prstGeom>
        </p:spPr>
      </p:pic>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3" name="Title 1">
            <a:extLst>
              <a:ext uri="{FF2B5EF4-FFF2-40B4-BE49-F238E27FC236}">
                <a16:creationId xmlns:a16="http://schemas.microsoft.com/office/drawing/2014/main" id="{5A97A5F7-84A9-F321-F625-B4E5310AD08E}"/>
              </a:ext>
            </a:extLst>
          </p:cNvPr>
          <p:cNvSpPr>
            <a:spLocks noGrp="1"/>
          </p:cNvSpPr>
          <p:nvPr>
            <p:ph type="title" hasCustomPrompt="1"/>
          </p:nvPr>
        </p:nvSpPr>
        <p:spPr>
          <a:xfrm>
            <a:off x="609600" y="3933612"/>
            <a:ext cx="4195233" cy="586423"/>
          </a:xfrm>
        </p:spPr>
        <p:txBody>
          <a:bodyPr anchor="t"/>
          <a:lstStyle>
            <a:lvl1pPr>
              <a:defRPr sz="3600" b="0">
                <a:solidFill>
                  <a:schemeClr val="tx1"/>
                </a:solidFill>
                <a:latin typeface="+mj-lt"/>
              </a:defRPr>
            </a:lvl1pPr>
          </a:lstStyle>
          <a:p>
            <a:r>
              <a:rPr lang="en-GB"/>
              <a:t>Divider heading</a:t>
            </a:r>
            <a:endParaRPr lang="en-US"/>
          </a:p>
        </p:txBody>
      </p:sp>
      <p:sp>
        <p:nvSpPr>
          <p:cNvPr id="5" name="Text Placeholder 11">
            <a:extLst>
              <a:ext uri="{FF2B5EF4-FFF2-40B4-BE49-F238E27FC236}">
                <a16:creationId xmlns:a16="http://schemas.microsoft.com/office/drawing/2014/main" id="{3E06645D-E73C-FC7F-E2B8-6E307B6750A2}"/>
              </a:ext>
            </a:extLst>
          </p:cNvPr>
          <p:cNvSpPr>
            <a:spLocks noGrp="1"/>
          </p:cNvSpPr>
          <p:nvPr>
            <p:ph type="body" sz="quarter" idx="10" hasCustomPrompt="1"/>
          </p:nvPr>
        </p:nvSpPr>
        <p:spPr>
          <a:xfrm>
            <a:off x="523875" y="1833509"/>
            <a:ext cx="2940685" cy="2030413"/>
          </a:xfrm>
        </p:spPr>
        <p:txBody>
          <a:bodyPr anchor="b"/>
          <a:lstStyle>
            <a:lvl1pPr marL="0" indent="0">
              <a:buFontTx/>
              <a:buNone/>
              <a:defRPr sz="11500" b="0" i="0">
                <a:latin typeface="+mn-lt"/>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40603675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89D48-7007-1381-6F32-0CDE91739B19}"/>
              </a:ext>
            </a:extLst>
          </p:cNvPr>
          <p:cNvPicPr>
            <a:picLocks noChangeAspect="1"/>
          </p:cNvPicPr>
          <p:nvPr userDrawn="1"/>
        </p:nvPicPr>
        <p:blipFill>
          <a:blip r:embed="rId2"/>
          <a:srcRect/>
          <a:stretch/>
        </p:blipFill>
        <p:spPr>
          <a:xfrm>
            <a:off x="1524" y="858"/>
            <a:ext cx="12188952" cy="6856285"/>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5" name="Slide Number Placeholder 3">
            <a:extLst>
              <a:ext uri="{FF2B5EF4-FFF2-40B4-BE49-F238E27FC236}">
                <a16:creationId xmlns:a16="http://schemas.microsoft.com/office/drawing/2014/main" id="{A6329B64-BD6A-3431-EE0E-F9C85CE0F067}"/>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6" name="Footer Placeholder 3">
            <a:extLst>
              <a:ext uri="{FF2B5EF4-FFF2-40B4-BE49-F238E27FC236}">
                <a16:creationId xmlns:a16="http://schemas.microsoft.com/office/drawing/2014/main" id="{38E3D7FA-F476-99F3-C735-D23449CB3743}"/>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7" name="Text Placeholder 11">
            <a:extLst>
              <a:ext uri="{FF2B5EF4-FFF2-40B4-BE49-F238E27FC236}">
                <a16:creationId xmlns:a16="http://schemas.microsoft.com/office/drawing/2014/main" id="{BD01E98F-7A93-B2A5-6E2B-83F33180E447}"/>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4102796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9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tretch/>
        </p:blipFill>
        <p:spPr>
          <a:xfrm>
            <a:off x="1522" y="857"/>
            <a:ext cx="18288000" cy="10287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374464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3320802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rcRect/>
          <a:stretch/>
        </p:blipFill>
        <p:spPr>
          <a:xfrm>
            <a:off x="-2" y="1"/>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575156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3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rcRect/>
          <a:stretch/>
        </p:blipFill>
        <p:spPr>
          <a:xfrm>
            <a:off x="-2" y="1"/>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6692895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4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rcRect/>
          <a:stretch/>
        </p:blipFill>
        <p:spPr>
          <a:xfrm>
            <a:off x="-2" y="1"/>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3109523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1720-A13D-E97D-2EB3-32B69DF93B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2B2596-8FD7-EC57-1BE0-2285793F79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2C01E3-E1D5-95C3-2DE4-634D05F4DD6D}"/>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C394709E-9D36-1318-AE8F-857366A758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DFC774-B49F-5129-8318-0795258A468D}"/>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3961276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C14C34-BC72-A9CA-A144-D79BE18EDC4B}"/>
              </a:ext>
            </a:extLst>
          </p:cNvPr>
          <p:cNvPicPr>
            <a:picLocks noChangeAspect="1"/>
          </p:cNvPicPr>
          <p:nvPr userDrawn="1"/>
        </p:nvPicPr>
        <p:blipFill>
          <a:blip r:embed="rId2"/>
          <a:srcRect/>
          <a:stretch/>
        </p:blipFill>
        <p:spPr>
          <a:xfrm>
            <a:off x="-2" y="1"/>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23876" y="3197543"/>
            <a:ext cx="4952999" cy="2209800"/>
          </a:xfrm>
        </p:spPr>
        <p:txBody>
          <a:bodyPr anchor="b"/>
          <a:lstStyle>
            <a:lvl1pPr>
              <a:defRPr sz="4000" b="0">
                <a:solidFill>
                  <a:schemeClr val="tx1"/>
                </a:solidFill>
                <a:latin typeface="+mj-lt"/>
              </a:defRPr>
            </a:lvl1pPr>
          </a:lstStyle>
          <a:p>
            <a:r>
              <a:rPr lang="en-GB"/>
              <a:t>Divider heading</a:t>
            </a:r>
            <a:endParaRPr lang="en-US"/>
          </a:p>
        </p:txBody>
      </p:sp>
      <p:sp>
        <p:nvSpPr>
          <p:cNvPr id="9" name="Slide Number Placeholder 3">
            <a:extLst>
              <a:ext uri="{FF2B5EF4-FFF2-40B4-BE49-F238E27FC236}">
                <a16:creationId xmlns:a16="http://schemas.microsoft.com/office/drawing/2014/main" id="{4D73CD8D-EF1D-2535-A7BE-DD0BFA24F16F}"/>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10" name="Footer Placeholder 3">
            <a:extLst>
              <a:ext uri="{FF2B5EF4-FFF2-40B4-BE49-F238E27FC236}">
                <a16:creationId xmlns:a16="http://schemas.microsoft.com/office/drawing/2014/main" id="{7B9EAF34-453E-A90E-827F-6F70FFEA01EB}"/>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
        <p:nvSpPr>
          <p:cNvPr id="11" name="Text Placeholder 11">
            <a:extLst>
              <a:ext uri="{FF2B5EF4-FFF2-40B4-BE49-F238E27FC236}">
                <a16:creationId xmlns:a16="http://schemas.microsoft.com/office/drawing/2014/main" id="{88784DA0-C3D8-C254-FCE0-AC4FF9123ED3}"/>
              </a:ext>
            </a:extLst>
          </p:cNvPr>
          <p:cNvSpPr>
            <a:spLocks noGrp="1"/>
          </p:cNvSpPr>
          <p:nvPr>
            <p:ph type="body" sz="quarter" idx="10" hasCustomPrompt="1"/>
          </p:nvPr>
        </p:nvSpPr>
        <p:spPr>
          <a:xfrm>
            <a:off x="523875" y="2182336"/>
            <a:ext cx="1871853" cy="2030413"/>
          </a:xfrm>
        </p:spPr>
        <p:txBody>
          <a:bodyPr anchor="b"/>
          <a:lstStyle>
            <a:lvl1pPr marL="0" indent="0">
              <a:buFontTx/>
              <a:buNone/>
              <a:defRPr sz="6600" b="0" i="0">
                <a:latin typeface="Graphik Extralight" panose="020B0303030202060203" pitchFamily="34" charset="77"/>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GB"/>
              <a:t>00</a:t>
            </a:r>
            <a:endParaRPr lang="en-US"/>
          </a:p>
        </p:txBody>
      </p:sp>
    </p:spTree>
    <p:extLst>
      <p:ext uri="{BB962C8B-B14F-4D97-AF65-F5344CB8AC3E}">
        <p14:creationId xmlns:p14="http://schemas.microsoft.com/office/powerpoint/2010/main" val="38304449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Use thi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650F31-03BE-4DBC-56EE-C6718150F100}"/>
              </a:ext>
            </a:extLst>
          </p:cNvPr>
          <p:cNvGrpSpPr/>
          <p:nvPr userDrawn="1"/>
        </p:nvGrpSpPr>
        <p:grpSpPr>
          <a:xfrm flipH="1">
            <a:off x="-2" y="0"/>
            <a:ext cx="12192001" cy="6872288"/>
            <a:chOff x="-2" y="0"/>
            <a:chExt cx="12192001" cy="6872288"/>
          </a:xfrm>
        </p:grpSpPr>
        <p:pic>
          <p:nvPicPr>
            <p:cNvPr id="7" name="Picture Placeholder 2">
              <a:extLst>
                <a:ext uri="{FF2B5EF4-FFF2-40B4-BE49-F238E27FC236}">
                  <a16:creationId xmlns:a16="http://schemas.microsoft.com/office/drawing/2014/main" id="{6AD7D8F3-C11E-51F2-7066-0A030A4B6FDC}"/>
                </a:ext>
              </a:extLst>
            </p:cNvPr>
            <p:cNvPicPr>
              <a:picLocks noChangeAspect="1"/>
            </p:cNvPicPr>
            <p:nvPr userDrawn="1"/>
          </p:nvPicPr>
          <p:blipFill>
            <a:blip r:embed="rId2"/>
            <a:srcRect l="52" r="52"/>
            <a:stretch/>
          </p:blipFill>
          <p:spPr>
            <a:xfrm rot="10800000" flipH="1" flipV="1">
              <a:off x="-2" y="0"/>
              <a:ext cx="12192001" cy="6872288"/>
            </a:xfrm>
            <a:prstGeom prst="rect">
              <a:avLst/>
            </a:prstGeom>
          </p:spPr>
        </p:pic>
        <p:sp>
          <p:nvSpPr>
            <p:cNvPr id="9" name="Rectangle 8">
              <a:extLst>
                <a:ext uri="{FF2B5EF4-FFF2-40B4-BE49-F238E27FC236}">
                  <a16:creationId xmlns:a16="http://schemas.microsoft.com/office/drawing/2014/main" id="{828B1010-9624-A4FE-E49D-ECEFED6031DB}"/>
                </a:ext>
              </a:extLst>
            </p:cNvPr>
            <p:cNvSpPr/>
            <p:nvPr userDrawn="1"/>
          </p:nvSpPr>
          <p:spPr>
            <a:xfrm>
              <a:off x="107999" y="108000"/>
              <a:ext cx="11973600" cy="664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Graphik Light"/>
                <a:ea typeface="+mn-ea"/>
                <a:cs typeface="+mn-cs"/>
              </a:endParaRPr>
            </a:p>
          </p:txBody>
        </p:sp>
      </p:gr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794174"/>
            <a:ext cx="11430000" cy="247226"/>
          </a:xfrm>
        </p:spPr>
        <p:txBody>
          <a:bodyPr anchor="t"/>
          <a:lstStyle>
            <a:lvl1pPr marL="0" indent="0">
              <a:spcAft>
                <a:spcPts val="0"/>
              </a:spcAft>
              <a:buNone/>
              <a:defRPr sz="1400">
                <a:solidFill>
                  <a:schemeClr val="tx1"/>
                </a:solidFill>
                <a:latin typeface="+mn-lt"/>
              </a:defRPr>
            </a:lvl1pPr>
          </a:lstStyle>
          <a:p>
            <a:pPr lvl="0"/>
            <a:r>
              <a:rPr lang="en-GB"/>
              <a:t>Place subtitle here in </a:t>
            </a:r>
            <a:r>
              <a:rPr lang="en-GB" err="1"/>
              <a:t>Graphik</a:t>
            </a:r>
            <a:r>
              <a:rPr lang="en-GB"/>
              <a:t> </a:t>
            </a:r>
            <a:r>
              <a:rPr lang="en-GB" err="1"/>
              <a:t>Rg</a:t>
            </a:r>
            <a:r>
              <a:rPr lang="en-GB"/>
              <a:t> 14pt</a:t>
            </a:r>
            <a:endParaRPr lang="en-US"/>
          </a:p>
        </p:txBody>
      </p:sp>
      <p:sp>
        <p:nvSpPr>
          <p:cNvPr id="5" name="Title 1">
            <a:extLst>
              <a:ext uri="{FF2B5EF4-FFF2-40B4-BE49-F238E27FC236}">
                <a16:creationId xmlns:a16="http://schemas.microsoft.com/office/drawing/2014/main" id="{6F770C50-D85C-DFBB-5398-BF87596500D7}"/>
              </a:ext>
            </a:extLst>
          </p:cNvPr>
          <p:cNvSpPr>
            <a:spLocks noGrp="1"/>
          </p:cNvSpPr>
          <p:nvPr>
            <p:ph type="title" hasCustomPrompt="1"/>
          </p:nvPr>
        </p:nvSpPr>
        <p:spPr>
          <a:xfrm>
            <a:off x="381000" y="462986"/>
            <a:ext cx="11430000" cy="320181"/>
          </a:xfrm>
        </p:spPr>
        <p:txBody>
          <a:bodyPr/>
          <a:lstStyle>
            <a:lvl1pPr>
              <a:lnSpc>
                <a:spcPts val="2400"/>
              </a:lnSpc>
              <a:defRPr sz="2400"/>
            </a:lvl1pPr>
          </a:lstStyle>
          <a:p>
            <a:r>
              <a:rPr lang="en-GB"/>
              <a:t>Place headline here (24pt)</a:t>
            </a:r>
            <a:endParaRPr lang="en-US"/>
          </a:p>
        </p:txBody>
      </p:sp>
      <p:sp>
        <p:nvSpPr>
          <p:cNvPr id="2" name="Footer Placeholder 3">
            <a:extLst>
              <a:ext uri="{FF2B5EF4-FFF2-40B4-BE49-F238E27FC236}">
                <a16:creationId xmlns:a16="http://schemas.microsoft.com/office/drawing/2014/main" id="{A9A33A85-2808-A995-AC38-95A0FAA38277}"/>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351314343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subtitle (Use thi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650F31-03BE-4DBC-56EE-C6718150F100}"/>
              </a:ext>
            </a:extLst>
          </p:cNvPr>
          <p:cNvGrpSpPr/>
          <p:nvPr userDrawn="1"/>
        </p:nvGrpSpPr>
        <p:grpSpPr>
          <a:xfrm flipH="1">
            <a:off x="-2" y="0"/>
            <a:ext cx="12192001" cy="6872288"/>
            <a:chOff x="-2" y="0"/>
            <a:chExt cx="12192001" cy="6872288"/>
          </a:xfrm>
        </p:grpSpPr>
        <p:pic>
          <p:nvPicPr>
            <p:cNvPr id="7" name="Picture Placeholder 2">
              <a:extLst>
                <a:ext uri="{FF2B5EF4-FFF2-40B4-BE49-F238E27FC236}">
                  <a16:creationId xmlns:a16="http://schemas.microsoft.com/office/drawing/2014/main" id="{6AD7D8F3-C11E-51F2-7066-0A030A4B6FDC}"/>
                </a:ext>
              </a:extLst>
            </p:cNvPr>
            <p:cNvPicPr>
              <a:picLocks noChangeAspect="1"/>
            </p:cNvPicPr>
            <p:nvPr userDrawn="1"/>
          </p:nvPicPr>
          <p:blipFill>
            <a:blip r:embed="rId2"/>
            <a:srcRect l="52" r="52"/>
            <a:stretch/>
          </p:blipFill>
          <p:spPr>
            <a:xfrm rot="10800000" flipH="1" flipV="1">
              <a:off x="-2" y="0"/>
              <a:ext cx="12192001" cy="6872288"/>
            </a:xfrm>
            <a:prstGeom prst="rect">
              <a:avLst/>
            </a:prstGeom>
          </p:spPr>
        </p:pic>
        <p:sp>
          <p:nvSpPr>
            <p:cNvPr id="9" name="Rectangle 8">
              <a:extLst>
                <a:ext uri="{FF2B5EF4-FFF2-40B4-BE49-F238E27FC236}">
                  <a16:creationId xmlns:a16="http://schemas.microsoft.com/office/drawing/2014/main" id="{828B1010-9624-A4FE-E49D-ECEFED6031DB}"/>
                </a:ext>
              </a:extLst>
            </p:cNvPr>
            <p:cNvSpPr/>
            <p:nvPr userDrawn="1"/>
          </p:nvSpPr>
          <p:spPr>
            <a:xfrm>
              <a:off x="107999" y="108000"/>
              <a:ext cx="11973600" cy="664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Graphik Light"/>
                <a:ea typeface="+mn-ea"/>
                <a:cs typeface="+mn-cs"/>
              </a:endParaRPr>
            </a:p>
          </p:txBody>
        </p:sp>
      </p:gr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5" name="Title 1">
            <a:extLst>
              <a:ext uri="{FF2B5EF4-FFF2-40B4-BE49-F238E27FC236}">
                <a16:creationId xmlns:a16="http://schemas.microsoft.com/office/drawing/2014/main" id="{6F770C50-D85C-DFBB-5398-BF87596500D7}"/>
              </a:ext>
            </a:extLst>
          </p:cNvPr>
          <p:cNvSpPr>
            <a:spLocks noGrp="1"/>
          </p:cNvSpPr>
          <p:nvPr>
            <p:ph type="title" hasCustomPrompt="1"/>
          </p:nvPr>
        </p:nvSpPr>
        <p:spPr>
          <a:xfrm>
            <a:off x="381000" y="462986"/>
            <a:ext cx="11430000" cy="320181"/>
          </a:xfrm>
        </p:spPr>
        <p:txBody>
          <a:bodyPr/>
          <a:lstStyle>
            <a:lvl1pPr>
              <a:lnSpc>
                <a:spcPts val="2400"/>
              </a:lnSpc>
              <a:defRPr sz="2400"/>
            </a:lvl1pPr>
          </a:lstStyle>
          <a:p>
            <a:r>
              <a:rPr lang="en-GB"/>
              <a:t>Place headline here (24pt)</a:t>
            </a:r>
            <a:endParaRPr lang="en-US"/>
          </a:p>
        </p:txBody>
      </p:sp>
      <p:sp>
        <p:nvSpPr>
          <p:cNvPr id="2" name="Footer Placeholder 3">
            <a:extLst>
              <a:ext uri="{FF2B5EF4-FFF2-40B4-BE49-F238E27FC236}">
                <a16:creationId xmlns:a16="http://schemas.microsoft.com/office/drawing/2014/main" id="{A9A33A85-2808-A995-AC38-95A0FAA38277}"/>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248950172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 and subtitle (Use thi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650F31-03BE-4DBC-56EE-C6718150F100}"/>
              </a:ext>
            </a:extLst>
          </p:cNvPr>
          <p:cNvGrpSpPr/>
          <p:nvPr userDrawn="1"/>
        </p:nvGrpSpPr>
        <p:grpSpPr>
          <a:xfrm flipH="1">
            <a:off x="-2" y="0"/>
            <a:ext cx="12192001" cy="6872288"/>
            <a:chOff x="-2" y="0"/>
            <a:chExt cx="12192001" cy="6872288"/>
          </a:xfrm>
        </p:grpSpPr>
        <p:pic>
          <p:nvPicPr>
            <p:cNvPr id="7" name="Picture Placeholder 2">
              <a:extLst>
                <a:ext uri="{FF2B5EF4-FFF2-40B4-BE49-F238E27FC236}">
                  <a16:creationId xmlns:a16="http://schemas.microsoft.com/office/drawing/2014/main" id="{6AD7D8F3-C11E-51F2-7066-0A030A4B6FDC}"/>
                </a:ext>
              </a:extLst>
            </p:cNvPr>
            <p:cNvPicPr>
              <a:picLocks noChangeAspect="1"/>
            </p:cNvPicPr>
            <p:nvPr userDrawn="1"/>
          </p:nvPicPr>
          <p:blipFill>
            <a:blip r:embed="rId2"/>
            <a:srcRect l="52" r="52"/>
            <a:stretch/>
          </p:blipFill>
          <p:spPr>
            <a:xfrm rot="10800000" flipH="1" flipV="1">
              <a:off x="-2" y="0"/>
              <a:ext cx="12192001" cy="6872288"/>
            </a:xfrm>
            <a:prstGeom prst="rect">
              <a:avLst/>
            </a:prstGeom>
          </p:spPr>
        </p:pic>
        <p:sp>
          <p:nvSpPr>
            <p:cNvPr id="9" name="Rectangle 8">
              <a:extLst>
                <a:ext uri="{FF2B5EF4-FFF2-40B4-BE49-F238E27FC236}">
                  <a16:creationId xmlns:a16="http://schemas.microsoft.com/office/drawing/2014/main" id="{828B1010-9624-A4FE-E49D-ECEFED6031DB}"/>
                </a:ext>
              </a:extLst>
            </p:cNvPr>
            <p:cNvSpPr/>
            <p:nvPr userDrawn="1"/>
          </p:nvSpPr>
          <p:spPr>
            <a:xfrm>
              <a:off x="107999" y="108000"/>
              <a:ext cx="11973600" cy="664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Graphik Light"/>
                <a:ea typeface="+mn-ea"/>
                <a:cs typeface="+mn-cs"/>
              </a:endParaRPr>
            </a:p>
          </p:txBody>
        </p:sp>
      </p:gr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082040"/>
            <a:ext cx="11430000" cy="247226"/>
          </a:xfrm>
        </p:spPr>
        <p:txBody>
          <a:bodyPr anchor="t"/>
          <a:lstStyle>
            <a:lvl1pPr marL="0" indent="0">
              <a:spcAft>
                <a:spcPts val="0"/>
              </a:spcAft>
              <a:buNone/>
              <a:defRPr sz="1400">
                <a:solidFill>
                  <a:schemeClr val="tx1"/>
                </a:solidFill>
                <a:latin typeface="+mn-lt"/>
              </a:defRPr>
            </a:lvl1pPr>
          </a:lstStyle>
          <a:p>
            <a:pPr lvl="0"/>
            <a:r>
              <a:rPr lang="en-GB"/>
              <a:t>Place subtitle here in </a:t>
            </a:r>
            <a:r>
              <a:rPr lang="en-GB" err="1"/>
              <a:t>Graphik</a:t>
            </a:r>
            <a:r>
              <a:rPr lang="en-GB"/>
              <a:t> </a:t>
            </a:r>
            <a:r>
              <a:rPr lang="en-GB" err="1"/>
              <a:t>Rg</a:t>
            </a:r>
            <a:r>
              <a:rPr lang="en-GB"/>
              <a:t> 14pt</a:t>
            </a:r>
            <a:endParaRPr lang="en-US"/>
          </a:p>
        </p:txBody>
      </p:sp>
      <p:sp>
        <p:nvSpPr>
          <p:cNvPr id="5" name="Title 1">
            <a:extLst>
              <a:ext uri="{FF2B5EF4-FFF2-40B4-BE49-F238E27FC236}">
                <a16:creationId xmlns:a16="http://schemas.microsoft.com/office/drawing/2014/main" id="{6F770C50-D85C-DFBB-5398-BF87596500D7}"/>
              </a:ext>
            </a:extLst>
          </p:cNvPr>
          <p:cNvSpPr>
            <a:spLocks noGrp="1"/>
          </p:cNvSpPr>
          <p:nvPr>
            <p:ph type="title" hasCustomPrompt="1"/>
          </p:nvPr>
        </p:nvSpPr>
        <p:spPr>
          <a:xfrm>
            <a:off x="381000" y="462986"/>
            <a:ext cx="11430000" cy="616514"/>
          </a:xfrm>
        </p:spPr>
        <p:txBody>
          <a:bodyPr/>
          <a:lstStyle>
            <a:lvl1pPr>
              <a:lnSpc>
                <a:spcPts val="2400"/>
              </a:lnSpc>
              <a:defRPr sz="2400"/>
            </a:lvl1pPr>
          </a:lstStyle>
          <a:p>
            <a:r>
              <a:rPr lang="en-GB"/>
              <a:t>Place headline here (24pt)</a:t>
            </a:r>
            <a:br>
              <a:rPr lang="en-GB"/>
            </a:br>
            <a:r>
              <a:rPr lang="en-GB"/>
              <a:t>Place headline here (24pt)</a:t>
            </a:r>
            <a:endParaRPr lang="en-US"/>
          </a:p>
        </p:txBody>
      </p:sp>
      <p:sp>
        <p:nvSpPr>
          <p:cNvPr id="2" name="Footer Placeholder 3">
            <a:extLst>
              <a:ext uri="{FF2B5EF4-FFF2-40B4-BE49-F238E27FC236}">
                <a16:creationId xmlns:a16="http://schemas.microsoft.com/office/drawing/2014/main" id="{A9A33A85-2808-A995-AC38-95A0FAA38277}"/>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294330953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Use thi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650F31-03BE-4DBC-56EE-C6718150F100}"/>
              </a:ext>
            </a:extLst>
          </p:cNvPr>
          <p:cNvGrpSpPr/>
          <p:nvPr userDrawn="1"/>
        </p:nvGrpSpPr>
        <p:grpSpPr>
          <a:xfrm flipH="1">
            <a:off x="-2" y="0"/>
            <a:ext cx="12192001" cy="6872288"/>
            <a:chOff x="-2" y="0"/>
            <a:chExt cx="12192001" cy="6872288"/>
          </a:xfrm>
        </p:grpSpPr>
        <p:pic>
          <p:nvPicPr>
            <p:cNvPr id="7" name="Picture Placeholder 2">
              <a:extLst>
                <a:ext uri="{FF2B5EF4-FFF2-40B4-BE49-F238E27FC236}">
                  <a16:creationId xmlns:a16="http://schemas.microsoft.com/office/drawing/2014/main" id="{6AD7D8F3-C11E-51F2-7066-0A030A4B6FDC}"/>
                </a:ext>
              </a:extLst>
            </p:cNvPr>
            <p:cNvPicPr>
              <a:picLocks noChangeAspect="1"/>
            </p:cNvPicPr>
            <p:nvPr userDrawn="1"/>
          </p:nvPicPr>
          <p:blipFill>
            <a:blip r:embed="rId2"/>
            <a:srcRect l="52" r="52"/>
            <a:stretch/>
          </p:blipFill>
          <p:spPr>
            <a:xfrm rot="10800000" flipH="1" flipV="1">
              <a:off x="-2" y="0"/>
              <a:ext cx="12192001" cy="6872288"/>
            </a:xfrm>
            <a:prstGeom prst="rect">
              <a:avLst/>
            </a:prstGeom>
          </p:spPr>
        </p:pic>
        <p:sp>
          <p:nvSpPr>
            <p:cNvPr id="9" name="Rectangle 8">
              <a:extLst>
                <a:ext uri="{FF2B5EF4-FFF2-40B4-BE49-F238E27FC236}">
                  <a16:creationId xmlns:a16="http://schemas.microsoft.com/office/drawing/2014/main" id="{828B1010-9624-A4FE-E49D-ECEFED6031DB}"/>
                </a:ext>
              </a:extLst>
            </p:cNvPr>
            <p:cNvSpPr/>
            <p:nvPr userDrawn="1"/>
          </p:nvSpPr>
          <p:spPr>
            <a:xfrm>
              <a:off x="107999" y="108000"/>
              <a:ext cx="11973600" cy="664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Graphik Light"/>
                <a:ea typeface="+mn-ea"/>
                <a:cs typeface="+mn-cs"/>
              </a:endParaRPr>
            </a:p>
          </p:txBody>
        </p:sp>
      </p:gr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2" name="Footer Placeholder 3">
            <a:extLst>
              <a:ext uri="{FF2B5EF4-FFF2-40B4-BE49-F238E27FC236}">
                <a16:creationId xmlns:a16="http://schemas.microsoft.com/office/drawing/2014/main" id="{A9A33A85-2808-A995-AC38-95A0FAA38277}"/>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1151414881"/>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Layout Title Sub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50BA6-3BD3-43D4-92C6-A1A38869B2D7}"/>
              </a:ext>
            </a:extLst>
          </p:cNvPr>
          <p:cNvSpPr>
            <a:spLocks noGrp="1"/>
          </p:cNvSpPr>
          <p:nvPr>
            <p:ph type="title"/>
          </p:nvPr>
        </p:nvSpPr>
        <p:spPr>
          <a:xfrm>
            <a:off x="381000" y="381000"/>
            <a:ext cx="11430000" cy="705803"/>
          </a:xfrm>
        </p:spPr>
        <p:txBody>
          <a:bodyPr/>
          <a:lstStyle/>
          <a:p>
            <a:r>
              <a:rPr lang="de-DE" dirty="0"/>
              <a:t>Mastertitelformat bearbeiten</a:t>
            </a:r>
          </a:p>
        </p:txBody>
      </p:sp>
      <p:sp>
        <p:nvSpPr>
          <p:cNvPr id="3" name="Foliennummernplatzhalter 2">
            <a:extLst>
              <a:ext uri="{FF2B5EF4-FFF2-40B4-BE49-F238E27FC236}">
                <a16:creationId xmlns:a16="http://schemas.microsoft.com/office/drawing/2014/main" id="{1CEEAADB-4671-465D-AE09-CF767FAB5707}"/>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extplatzhalter 5">
            <a:extLst>
              <a:ext uri="{FF2B5EF4-FFF2-40B4-BE49-F238E27FC236}">
                <a16:creationId xmlns:a16="http://schemas.microsoft.com/office/drawing/2014/main" id="{3F7D01DB-9EBF-4251-A87F-391D09060E4B}"/>
              </a:ext>
            </a:extLst>
          </p:cNvPr>
          <p:cNvSpPr>
            <a:spLocks noGrp="1"/>
          </p:cNvSpPr>
          <p:nvPr>
            <p:ph type="body" sz="quarter" idx="11"/>
          </p:nvPr>
        </p:nvSpPr>
        <p:spPr>
          <a:xfrm>
            <a:off x="381000" y="1671383"/>
            <a:ext cx="11429999" cy="4602418"/>
          </a:xfrm>
        </p:spPr>
        <p:txBody>
          <a:bodyPr>
            <a:noAutofit/>
          </a:bodyPr>
          <a:lstStyle>
            <a:lvl1pPr>
              <a:defRPr sz="1600" b="0"/>
            </a:lvl1pPr>
            <a:lvl2pPr>
              <a:defRPr sz="1400"/>
            </a:lvl2pPr>
            <a:lvl3pPr>
              <a:defRPr sz="1400"/>
            </a:lvl3pPr>
            <a:lvl4pPr>
              <a:defRPr sz="1400"/>
            </a:lvl4pPr>
            <a:lvl5pPr>
              <a:defRPr sz="1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a:extLst>
              <a:ext uri="{FF2B5EF4-FFF2-40B4-BE49-F238E27FC236}">
                <a16:creationId xmlns:a16="http://schemas.microsoft.com/office/drawing/2014/main" id="{9B60DBB4-A363-4BD4-9110-F76AE704582C}"/>
              </a:ext>
            </a:extLst>
          </p:cNvPr>
          <p:cNvSpPr>
            <a:spLocks noGrp="1"/>
          </p:cNvSpPr>
          <p:nvPr>
            <p:ph type="body" sz="quarter" idx="12"/>
          </p:nvPr>
        </p:nvSpPr>
        <p:spPr>
          <a:xfrm>
            <a:off x="381000" y="1086803"/>
            <a:ext cx="11430000" cy="288925"/>
          </a:xfrm>
        </p:spPr>
        <p:txBody>
          <a:bodyPr>
            <a:noAutofit/>
          </a:bodyPr>
          <a:lstStyle>
            <a:lvl1pPr>
              <a:lnSpc>
                <a:spcPct val="80000"/>
              </a:lnSpc>
              <a:defRPr sz="2000" b="1">
                <a:solidFill>
                  <a:schemeClr val="accent1"/>
                </a:solidFill>
              </a:defRPr>
            </a:lvl1pPr>
          </a:lstStyle>
          <a:p>
            <a:pPr lvl="0"/>
            <a:r>
              <a:rPr lang="de-DE" dirty="0"/>
              <a:t>Mastertextformat bearbeiten</a:t>
            </a:r>
          </a:p>
        </p:txBody>
      </p:sp>
    </p:spTree>
    <p:extLst>
      <p:ext uri="{BB962C8B-B14F-4D97-AF65-F5344CB8AC3E}">
        <p14:creationId xmlns:p14="http://schemas.microsoft.com/office/powerpoint/2010/main" val="3874770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3FF176F-37F7-412C-86E6-DA39271B65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93" r="33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6CF9766-EAD3-42D6-BE64-C117A8D07D0A}"/>
              </a:ext>
            </a:extLst>
          </p:cNvPr>
          <p:cNvSpPr/>
          <p:nvPr userDrawn="1"/>
        </p:nvSpPr>
        <p:spPr>
          <a:xfrm>
            <a:off x="92075" y="88900"/>
            <a:ext cx="12007850" cy="667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raphik Light"/>
              <a:ea typeface="+mn-ea"/>
              <a:cs typeface="+mn-cs"/>
            </a:endParaRPr>
          </a:p>
        </p:txBody>
      </p:sp>
      <p:sp>
        <p:nvSpPr>
          <p:cNvPr id="4" name="Footer Placeholder 3">
            <a:extLst>
              <a:ext uri="{FF2B5EF4-FFF2-40B4-BE49-F238E27FC236}">
                <a16:creationId xmlns:a16="http://schemas.microsoft.com/office/drawing/2014/main" id="{4ED766D8-95C5-4C03-8A67-1E18D98B51AB}"/>
              </a:ext>
            </a:extLst>
          </p:cNvPr>
          <p:cNvSpPr>
            <a:spLocks noGrp="1"/>
          </p:cNvSpPr>
          <p:nvPr userDrawn="1">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prstClr val="black">
                    <a:alpha val="75000"/>
                  </a:prstClr>
                </a:solidFill>
                <a:effectLst/>
                <a:uLnTx/>
                <a:uFillTx/>
                <a:latin typeface="Graphik Light"/>
                <a:ea typeface="+mn-ea"/>
                <a:cs typeface="+mn-cs"/>
              </a:rPr>
              <a:t>Copyright © 2022 Accenture. All rights reserved.</a:t>
            </a:r>
          </a:p>
        </p:txBody>
      </p:sp>
      <p:sp>
        <p:nvSpPr>
          <p:cNvPr id="5" name="Slide Number Placeholder 3">
            <a:extLst>
              <a:ext uri="{FF2B5EF4-FFF2-40B4-BE49-F238E27FC236}">
                <a16:creationId xmlns:a16="http://schemas.microsoft.com/office/drawing/2014/main" id="{37E788A2-2324-4170-8766-EA719AFFFE2E}"/>
              </a:ext>
            </a:extLst>
          </p:cNvPr>
          <p:cNvSpPr>
            <a:spLocks noGrp="1"/>
          </p:cNvSpPr>
          <p:nvPr userDrawn="1">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
        <p:nvSpPr>
          <p:cNvPr id="6" name="Title 6">
            <a:extLst>
              <a:ext uri="{FF2B5EF4-FFF2-40B4-BE49-F238E27FC236}">
                <a16:creationId xmlns:a16="http://schemas.microsoft.com/office/drawing/2014/main" id="{DE0AEF0A-947A-4B80-9CB2-99EC9F0E9020}"/>
              </a:ext>
            </a:extLst>
          </p:cNvPr>
          <p:cNvSpPr>
            <a:spLocks noGrp="1"/>
          </p:cNvSpPr>
          <p:nvPr userDrawn="1">
            <p:ph type="title" hasCustomPrompt="1"/>
          </p:nvPr>
        </p:nvSpPr>
        <p:spPr>
          <a:xfrm>
            <a:off x="476264" y="546103"/>
            <a:ext cx="10834864" cy="615784"/>
          </a:xfrm>
          <a:prstGeom prst="rect">
            <a:avLst/>
          </a:prstGeom>
        </p:spPr>
        <p:txBody>
          <a:bodyPr lIns="0" tIns="0" rIns="0" bIns="0" anchor="t"/>
          <a:lstStyle>
            <a:lvl1pPr>
              <a:lnSpc>
                <a:spcPct val="80000"/>
              </a:lnSpc>
              <a:defRPr sz="4000" b="0" i="0" cap="none" spc="-150">
                <a:solidFill>
                  <a:schemeClr val="accent3"/>
                </a:solidFill>
                <a:latin typeface="Graphik Semibold" panose="020B0703030202060203" pitchFamily="34" charset="0"/>
              </a:defRPr>
            </a:lvl1pPr>
          </a:lstStyle>
          <a:p>
            <a:r>
              <a:rPr lang="en-US"/>
              <a:t>Slide title goes here</a:t>
            </a:r>
          </a:p>
        </p:txBody>
      </p:sp>
      <p:sp>
        <p:nvSpPr>
          <p:cNvPr id="7" name="Text Placeholder 3">
            <a:extLst>
              <a:ext uri="{FF2B5EF4-FFF2-40B4-BE49-F238E27FC236}">
                <a16:creationId xmlns:a16="http://schemas.microsoft.com/office/drawing/2014/main" id="{9EDDEFB3-ADC8-48AA-8FB8-3C38C7F15252}"/>
              </a:ext>
            </a:extLst>
          </p:cNvPr>
          <p:cNvSpPr>
            <a:spLocks noGrp="1"/>
          </p:cNvSpPr>
          <p:nvPr userDrawn="1">
            <p:ph type="body" sz="quarter" idx="12" hasCustomPrompt="1"/>
          </p:nvPr>
        </p:nvSpPr>
        <p:spPr>
          <a:xfrm>
            <a:off x="476264" y="1185897"/>
            <a:ext cx="10834847" cy="384048"/>
          </a:xfrm>
          <a:prstGeom prst="rect">
            <a:avLst/>
          </a:prstGeom>
        </p:spPr>
        <p:txBody>
          <a:bodyPr lIns="0" tIns="0" rIns="0" bIns="0" anchor="t"/>
          <a:lstStyle>
            <a:lvl1pPr marL="0" indent="0">
              <a:spcAft>
                <a:spcPts val="0"/>
              </a:spcAft>
              <a:buNone/>
              <a:defRPr>
                <a:solidFill>
                  <a:schemeClr val="tx1"/>
                </a:solidFill>
                <a:latin typeface="GT Sectra Fine Rg" panose="00000500000000000000" pitchFamily="50" charset="0"/>
              </a:defRPr>
            </a:lvl1pPr>
          </a:lstStyle>
          <a:p>
            <a:pPr lvl="0"/>
            <a:r>
              <a:rPr lang="en-US"/>
              <a:t>Place subtitle here 20pt</a:t>
            </a:r>
          </a:p>
        </p:txBody>
      </p:sp>
    </p:spTree>
    <p:extLst>
      <p:ext uri="{BB962C8B-B14F-4D97-AF65-F5344CB8AC3E}">
        <p14:creationId xmlns:p14="http://schemas.microsoft.com/office/powerpoint/2010/main" val="314685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957F-CEE1-B5DE-D05D-CD80FB4C7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DDB8DD-D706-99B0-88E4-D3B812DAD3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B06925-9EA5-17EA-314E-59FF7F42F56D}"/>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D5B4EA6B-40CE-081A-9658-AED2F58A24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02868C-D834-B6ED-8384-6549D5B3243E}"/>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15759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AE19F-8941-A3C6-12E1-6F851C3F27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9FA35E-E041-8921-3CD5-AB6CE28F94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BCA7C3-B029-87B8-B43A-3183A7BA95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045BA7-0785-11CB-2281-5D260C188138}"/>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6" name="Footer Placeholder 5">
            <a:extLst>
              <a:ext uri="{FF2B5EF4-FFF2-40B4-BE49-F238E27FC236}">
                <a16:creationId xmlns:a16="http://schemas.microsoft.com/office/drawing/2014/main" id="{5C54F276-8699-ED52-F0BF-07A41A1A59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785E66-2F13-DCBB-5F12-300793E70C66}"/>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379453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DFBF-79C3-4CC0-4D0F-68CBC88EB8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08D241-0821-E6C4-D54D-E38FD0F27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D35D20-42DE-49C2-58CF-CE032E2C8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699834-9253-F860-3D05-64E513A8B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7A5D62-0C8B-84BC-9EEC-1650FCC1D3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AEAA77-32E4-3909-C3DA-15B984211C4D}"/>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8" name="Footer Placeholder 7">
            <a:extLst>
              <a:ext uri="{FF2B5EF4-FFF2-40B4-BE49-F238E27FC236}">
                <a16:creationId xmlns:a16="http://schemas.microsoft.com/office/drawing/2014/main" id="{C2633412-69E4-5449-A595-88BC2B1C9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B5A3FD-21D7-134C-3869-F8035717707F}"/>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61174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C980-AD35-8400-5C51-53FDC6F777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5000D5-51D1-2508-7DA1-0B22DBB37054}"/>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4" name="Footer Placeholder 3">
            <a:extLst>
              <a:ext uri="{FF2B5EF4-FFF2-40B4-BE49-F238E27FC236}">
                <a16:creationId xmlns:a16="http://schemas.microsoft.com/office/drawing/2014/main" id="{08C46E10-A06A-BD35-2615-A4ED2C9A3AB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C59778-6ADA-DE5A-1C7B-660982383BE7}"/>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30546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D749D-3BC4-C922-EBF8-C7EE359AD5AD}"/>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3" name="Footer Placeholder 2">
            <a:extLst>
              <a:ext uri="{FF2B5EF4-FFF2-40B4-BE49-F238E27FC236}">
                <a16:creationId xmlns:a16="http://schemas.microsoft.com/office/drawing/2014/main" id="{CD8E5DB6-3FBC-9BFF-296A-9F0339C1DC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841A27-E1FD-11E7-587A-213E2F60760D}"/>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450104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B7F9-5C94-2709-63DB-F962AE224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5178DB-DE67-1803-C888-7AFE884C7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EBD366-F6A6-2823-2745-A0C6735B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036-FB32-E75E-359C-D8064BF0D555}"/>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6" name="Footer Placeholder 5">
            <a:extLst>
              <a:ext uri="{FF2B5EF4-FFF2-40B4-BE49-F238E27FC236}">
                <a16:creationId xmlns:a16="http://schemas.microsoft.com/office/drawing/2014/main" id="{61BCDA1B-93A6-927F-1731-FE3DA82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DBE417-A6D5-CE6A-208C-1D7138D6CE21}"/>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2394607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0AC4-E6BA-0102-9DB9-99FDF24B5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E36F7-6B7C-66DF-5C17-5B6CE9050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BB735-E35C-AB39-9ADD-838C38605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B3525-9BF8-02EF-5DC1-457F87051A04}"/>
              </a:ext>
            </a:extLst>
          </p:cNvPr>
          <p:cNvSpPr>
            <a:spLocks noGrp="1"/>
          </p:cNvSpPr>
          <p:nvPr>
            <p:ph type="dt" sz="half" idx="10"/>
          </p:nvPr>
        </p:nvSpPr>
        <p:spPr/>
        <p:txBody>
          <a:bodyPr/>
          <a:lstStyle/>
          <a:p>
            <a:fld id="{2A9AF51E-838C-47B3-8BB2-2F83929A79A8}" type="datetimeFigureOut">
              <a:rPr lang="en-IN" smtClean="0"/>
              <a:t>22-10-2024</a:t>
            </a:fld>
            <a:endParaRPr lang="en-IN"/>
          </a:p>
        </p:txBody>
      </p:sp>
      <p:sp>
        <p:nvSpPr>
          <p:cNvPr id="6" name="Footer Placeholder 5">
            <a:extLst>
              <a:ext uri="{FF2B5EF4-FFF2-40B4-BE49-F238E27FC236}">
                <a16:creationId xmlns:a16="http://schemas.microsoft.com/office/drawing/2014/main" id="{52DC6FB6-1CC1-65F1-BECC-6342B8DB94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6FD746-A307-823F-6D0B-6249259172A4}"/>
              </a:ext>
            </a:extLst>
          </p:cNvPr>
          <p:cNvSpPr>
            <a:spLocks noGrp="1"/>
          </p:cNvSpPr>
          <p:nvPr>
            <p:ph type="sldNum" sz="quarter" idx="12"/>
          </p:nvPr>
        </p:nvSpPr>
        <p:spPr/>
        <p:txBody>
          <a:bodyPr/>
          <a:lstStyle/>
          <a:p>
            <a:fld id="{6AC074DB-C36C-4A01-A264-278FDE4F89F6}" type="slidenum">
              <a:rPr lang="en-IN" smtClean="0"/>
              <a:t>‹#›</a:t>
            </a:fld>
            <a:endParaRPr lang="en-IN"/>
          </a:p>
        </p:txBody>
      </p:sp>
    </p:spTree>
    <p:extLst>
      <p:ext uri="{BB962C8B-B14F-4D97-AF65-F5344CB8AC3E}">
        <p14:creationId xmlns:p14="http://schemas.microsoft.com/office/powerpoint/2010/main" val="53274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oleObject" Target="../embeddings/oleObject1.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96C9E-4EBA-0DE6-47DB-9117811F0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F1C3C6-30F8-A5B3-D0BA-748FC566A8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1452D8-3672-5E6D-5D3D-E6E3E9367D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9AF51E-838C-47B3-8BB2-2F83929A79A8}" type="datetimeFigureOut">
              <a:rPr lang="en-IN" smtClean="0"/>
              <a:t>22-10-2024</a:t>
            </a:fld>
            <a:endParaRPr lang="en-IN"/>
          </a:p>
        </p:txBody>
      </p:sp>
      <p:sp>
        <p:nvSpPr>
          <p:cNvPr id="5" name="Footer Placeholder 4">
            <a:extLst>
              <a:ext uri="{FF2B5EF4-FFF2-40B4-BE49-F238E27FC236}">
                <a16:creationId xmlns:a16="http://schemas.microsoft.com/office/drawing/2014/main" id="{47E6D919-5E49-9335-0128-407626DB5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23D88DA-4ECC-445F-BC0A-93A8CE3EC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C074DB-C36C-4A01-A264-278FDE4F89F6}" type="slidenum">
              <a:rPr lang="en-IN" smtClean="0"/>
              <a:t>‹#›</a:t>
            </a:fld>
            <a:endParaRPr lang="en-IN"/>
          </a:p>
        </p:txBody>
      </p:sp>
    </p:spTree>
    <p:extLst>
      <p:ext uri="{BB962C8B-B14F-4D97-AF65-F5344CB8AC3E}">
        <p14:creationId xmlns:p14="http://schemas.microsoft.com/office/powerpoint/2010/main" val="184805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E3FC02E-F231-5685-7404-AC7C354DEFA5}"/>
              </a:ext>
            </a:extLst>
          </p:cNvPr>
          <p:cNvGraphicFramePr>
            <a:graphicFrameLocks noChangeAspect="1"/>
          </p:cNvGraphicFramePr>
          <p:nvPr userDrawn="1">
            <p:custDataLst>
              <p:tags r:id="rId17"/>
            </p:custDataLst>
            <p:extLst>
              <p:ext uri="{D42A27DB-BD31-4B8C-83A1-F6EECF244321}">
                <p14:modId xmlns:p14="http://schemas.microsoft.com/office/powerpoint/2010/main" val="1468944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95" imgH="394" progId="TCLayout.ActiveDocument.1">
                  <p:embed/>
                </p:oleObj>
              </mc:Choice>
              <mc:Fallback>
                <p:oleObj name="think-cell Slide" r:id="rId18" imgW="395" imgH="394" progId="TCLayout.ActiveDocument.1">
                  <p:embed/>
                  <p:pic>
                    <p:nvPicPr>
                      <p:cNvPr id="6" name="think-cell data - do not delete" hidden="1">
                        <a:extLst>
                          <a:ext uri="{FF2B5EF4-FFF2-40B4-BE49-F238E27FC236}">
                            <a16:creationId xmlns:a16="http://schemas.microsoft.com/office/drawing/2014/main" id="{BE3FC02E-F231-5685-7404-AC7C354DEFA5}"/>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284019"/>
          </a:xfrm>
          <a:prstGeom prst="rect">
            <a:avLst/>
          </a:prstGeom>
        </p:spPr>
        <p:txBody>
          <a:bodyPr vert="horz" lIns="0" tIns="0" rIns="0" bIns="0" rtlCol="0" anchor="t">
            <a:noAutofit/>
          </a:bodyPr>
          <a:lstStyle/>
          <a:p>
            <a:r>
              <a:rPr lang="en-US"/>
              <a:t>Place headline here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9" name="GTS_Purple">
            <a:extLst>
              <a:ext uri="{FF2B5EF4-FFF2-40B4-BE49-F238E27FC236}">
                <a16:creationId xmlns:a16="http://schemas.microsoft.com/office/drawing/2014/main" id="{AE0355C2-058C-4310-9508-BCC0F498FBBE}"/>
              </a:ext>
              <a:ext uri="{C183D7F6-B498-43B3-948B-1728B52AA6E4}">
                <adec:decorative xmlns:adec="http://schemas.microsoft.com/office/drawing/2017/decorative" val="1"/>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ooter Placeholder 3">
            <a:extLst>
              <a:ext uri="{FF2B5EF4-FFF2-40B4-BE49-F238E27FC236}">
                <a16:creationId xmlns:a16="http://schemas.microsoft.com/office/drawing/2014/main" id="{BCFF82F7-3D4E-43CD-92C5-162E8BFA11B8}"/>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2024 Accenture. All rights reserved.</a:t>
            </a:r>
          </a:p>
        </p:txBody>
      </p:sp>
    </p:spTree>
    <p:extLst>
      <p:ext uri="{BB962C8B-B14F-4D97-AF65-F5344CB8AC3E}">
        <p14:creationId xmlns:p14="http://schemas.microsoft.com/office/powerpoint/2010/main" val="1426341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defTabSz="914400" rtl="0" eaLnBrk="1" latinLnBrk="0" hangingPunct="1">
        <a:lnSpc>
          <a:spcPct val="80000"/>
        </a:lnSpc>
        <a:spcBef>
          <a:spcPct val="0"/>
        </a:spcBef>
        <a:buNone/>
        <a:defRPr sz="2400" b="0"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AD62-39AF-4E8F-0F3C-E6EDD54D61B4}"/>
              </a:ext>
            </a:extLst>
          </p:cNvPr>
          <p:cNvSpPr>
            <a:spLocks noGrp="1"/>
          </p:cNvSpPr>
          <p:nvPr>
            <p:ph type="ctrTitle"/>
          </p:nvPr>
        </p:nvSpPr>
        <p:spPr/>
        <p:txBody>
          <a:bodyPr/>
          <a:lstStyle/>
          <a:p>
            <a:r>
              <a:rPr lang="en-IN" dirty="0"/>
              <a:t>Data Migration RACI and Pre-Inception Work Plan</a:t>
            </a:r>
          </a:p>
        </p:txBody>
      </p:sp>
    </p:spTree>
    <p:extLst>
      <p:ext uri="{BB962C8B-B14F-4D97-AF65-F5344CB8AC3E}">
        <p14:creationId xmlns:p14="http://schemas.microsoft.com/office/powerpoint/2010/main" val="289705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28E710-CCE6-11FD-4BB9-F93994AADB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graphicFrame>
        <p:nvGraphicFramePr>
          <p:cNvPr id="5" name="Table 4">
            <a:extLst>
              <a:ext uri="{FF2B5EF4-FFF2-40B4-BE49-F238E27FC236}">
                <a16:creationId xmlns:a16="http://schemas.microsoft.com/office/drawing/2014/main" id="{F8C4ECE0-300D-8136-8344-823DB5D7F5F8}"/>
              </a:ext>
            </a:extLst>
          </p:cNvPr>
          <p:cNvGraphicFramePr>
            <a:graphicFrameLocks noGrp="1"/>
          </p:cNvGraphicFramePr>
          <p:nvPr>
            <p:extLst>
              <p:ext uri="{D42A27DB-BD31-4B8C-83A1-F6EECF244321}">
                <p14:modId xmlns:p14="http://schemas.microsoft.com/office/powerpoint/2010/main" val="3359213861"/>
              </p:ext>
            </p:extLst>
          </p:nvPr>
        </p:nvGraphicFramePr>
        <p:xfrm>
          <a:off x="146956" y="439386"/>
          <a:ext cx="11898088" cy="6231469"/>
        </p:xfrm>
        <a:graphic>
          <a:graphicData uri="http://schemas.openxmlformats.org/drawingml/2006/table">
            <a:tbl>
              <a:tblPr firstRow="1" bandRow="1">
                <a:tableStyleId>{5C22544A-7EE6-4342-B048-85BDC9FD1C3A}</a:tableStyleId>
              </a:tblPr>
              <a:tblGrid>
                <a:gridCol w="2974522">
                  <a:extLst>
                    <a:ext uri="{9D8B030D-6E8A-4147-A177-3AD203B41FA5}">
                      <a16:colId xmlns:a16="http://schemas.microsoft.com/office/drawing/2014/main" val="1182059854"/>
                    </a:ext>
                  </a:extLst>
                </a:gridCol>
                <a:gridCol w="949779">
                  <a:extLst>
                    <a:ext uri="{9D8B030D-6E8A-4147-A177-3AD203B41FA5}">
                      <a16:colId xmlns:a16="http://schemas.microsoft.com/office/drawing/2014/main" val="2463892542"/>
                    </a:ext>
                  </a:extLst>
                </a:gridCol>
                <a:gridCol w="1197429">
                  <a:extLst>
                    <a:ext uri="{9D8B030D-6E8A-4147-A177-3AD203B41FA5}">
                      <a16:colId xmlns:a16="http://schemas.microsoft.com/office/drawing/2014/main" val="1601545840"/>
                    </a:ext>
                  </a:extLst>
                </a:gridCol>
                <a:gridCol w="6776358">
                  <a:extLst>
                    <a:ext uri="{9D8B030D-6E8A-4147-A177-3AD203B41FA5}">
                      <a16:colId xmlns:a16="http://schemas.microsoft.com/office/drawing/2014/main" val="1239464442"/>
                    </a:ext>
                  </a:extLst>
                </a:gridCol>
              </a:tblGrid>
              <a:tr h="538456">
                <a:tc>
                  <a:txBody>
                    <a:bodyPr/>
                    <a:lstStyle/>
                    <a:p>
                      <a:r>
                        <a:rPr lang="en-IN" dirty="0"/>
                        <a:t>Services</a:t>
                      </a:r>
                    </a:p>
                  </a:txBody>
                  <a:tcPr/>
                </a:tc>
                <a:tc>
                  <a:txBody>
                    <a:bodyPr/>
                    <a:lstStyle/>
                    <a:p>
                      <a:r>
                        <a:rPr lang="en-IN" dirty="0"/>
                        <a:t>OP/Legacy Owner</a:t>
                      </a:r>
                    </a:p>
                  </a:txBody>
                  <a:tcPr/>
                </a:tc>
                <a:tc>
                  <a:txBody>
                    <a:bodyPr/>
                    <a:lstStyle/>
                    <a:p>
                      <a:r>
                        <a:rPr lang="en-IN" dirty="0"/>
                        <a:t>Accenture</a:t>
                      </a:r>
                    </a:p>
                  </a:txBody>
                  <a:tcPr/>
                </a:tc>
                <a:tc>
                  <a:txBody>
                    <a:bodyPr/>
                    <a:lstStyle/>
                    <a:p>
                      <a:r>
                        <a:rPr lang="en-IN" dirty="0"/>
                        <a:t>Notes</a:t>
                      </a:r>
                    </a:p>
                  </a:txBody>
                  <a:tcPr/>
                </a:tc>
                <a:extLst>
                  <a:ext uri="{0D108BD9-81ED-4DB2-BD59-A6C34878D82A}">
                    <a16:rowId xmlns:a16="http://schemas.microsoft.com/office/drawing/2014/main" val="3422706488"/>
                  </a:ext>
                </a:extLst>
              </a:tr>
              <a:tr h="341209">
                <a:tc>
                  <a:txBody>
                    <a:bodyPr/>
                    <a:lstStyle/>
                    <a:p>
                      <a:pPr algn="l" fontAlgn="b"/>
                      <a:r>
                        <a:rPr lang="en-US" sz="1000" b="0" i="0" u="none" strike="noStrike" dirty="0">
                          <a:solidFill>
                            <a:srgbClr val="000000"/>
                          </a:solidFill>
                          <a:effectLst/>
                          <a:latin typeface="+mn-lt"/>
                        </a:rPr>
                        <a:t>Azure VM for Framework if we need Private end point  for CMT installation</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If OP provides the execution control(Contributor access) to us we can run the </a:t>
                      </a:r>
                      <a:r>
                        <a:rPr lang="en-US" sz="1000" b="0" i="0" u="none" strike="noStrike" dirty="0" err="1">
                          <a:solidFill>
                            <a:srgbClr val="000000"/>
                          </a:solidFill>
                          <a:effectLst/>
                          <a:latin typeface="+mn-lt"/>
                        </a:rPr>
                        <a:t>Teraform</a:t>
                      </a:r>
                      <a:r>
                        <a:rPr lang="en-US" sz="1000" b="0" i="0" u="none" strike="noStrike" dirty="0">
                          <a:solidFill>
                            <a:srgbClr val="000000"/>
                          </a:solidFill>
                          <a:effectLst/>
                          <a:latin typeface="+mn-lt"/>
                        </a:rPr>
                        <a:t> </a:t>
                      </a:r>
                      <a:r>
                        <a:rPr lang="en-US" sz="1000" b="0" i="0" u="none" strike="noStrike" dirty="0" err="1">
                          <a:solidFill>
                            <a:srgbClr val="000000"/>
                          </a:solidFill>
                          <a:effectLst/>
                          <a:latin typeface="+mn-lt"/>
                        </a:rPr>
                        <a:t>sciprt</a:t>
                      </a:r>
                      <a:r>
                        <a:rPr lang="en-US" sz="1000" b="0" i="0" u="none" strike="noStrike" dirty="0">
                          <a:solidFill>
                            <a:srgbClr val="000000"/>
                          </a:solidFill>
                          <a:effectLst/>
                          <a:latin typeface="+mn-lt"/>
                        </a:rPr>
                        <a:t> in OP </a:t>
                      </a:r>
                      <a:r>
                        <a:rPr lang="en-US" sz="1000" b="0" i="0" u="none" strike="noStrike" dirty="0" err="1">
                          <a:solidFill>
                            <a:srgbClr val="000000"/>
                          </a:solidFill>
                          <a:effectLst/>
                          <a:latin typeface="+mn-lt"/>
                        </a:rPr>
                        <a:t>tenant.Terraform</a:t>
                      </a:r>
                      <a:r>
                        <a:rPr lang="en-US" sz="1000" b="0" i="0" u="none" strike="noStrike" dirty="0">
                          <a:solidFill>
                            <a:srgbClr val="000000"/>
                          </a:solidFill>
                          <a:effectLst/>
                          <a:latin typeface="+mn-lt"/>
                        </a:rPr>
                        <a:t> script dependencies should be maintained.</a:t>
                      </a:r>
                    </a:p>
                  </a:txBody>
                  <a:tcPr marL="6350" marR="6350" marT="6350" marB="0"/>
                </a:tc>
                <a:extLst>
                  <a:ext uri="{0D108BD9-81ED-4DB2-BD59-A6C34878D82A}">
                    <a16:rowId xmlns:a16="http://schemas.microsoft.com/office/drawing/2014/main" val="1977045186"/>
                  </a:ext>
                </a:extLst>
              </a:tr>
              <a:tr h="453387">
                <a:tc>
                  <a:txBody>
                    <a:bodyPr/>
                    <a:lstStyle/>
                    <a:p>
                      <a:pPr algn="l" fontAlgn="b"/>
                      <a:r>
                        <a:rPr lang="en-US" sz="1000" b="0" i="0" u="none" strike="noStrike" dirty="0">
                          <a:solidFill>
                            <a:srgbClr val="000000"/>
                          </a:solidFill>
                          <a:effectLst/>
                          <a:latin typeface="+mn-lt"/>
                        </a:rPr>
                        <a:t>Azure SQL (SQL server) for framework and Azure SQL (SQL server) for RAW layer .Create 2 DB in same server .If the Azure SQL created in private end point assuming client will have </a:t>
                      </a:r>
                      <a:r>
                        <a:rPr lang="en-US" sz="1000" b="0" i="0" u="none" strike="noStrike" dirty="0" err="1">
                          <a:solidFill>
                            <a:srgbClr val="000000"/>
                          </a:solidFill>
                          <a:effectLst/>
                          <a:latin typeface="+mn-lt"/>
                        </a:rPr>
                        <a:t>citrix</a:t>
                      </a:r>
                      <a:endParaRPr lang="en-US" sz="1000" b="0" i="0" u="none" strike="noStrike" dirty="0">
                        <a:solidFill>
                          <a:srgbClr val="000000"/>
                        </a:solidFill>
                        <a:effectLst/>
                        <a:latin typeface="+mn-lt"/>
                      </a:endParaRP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3815930062"/>
                  </a:ext>
                </a:extLst>
              </a:tr>
              <a:tr h="453387">
                <a:tc>
                  <a:txBody>
                    <a:bodyPr/>
                    <a:lstStyle/>
                    <a:p>
                      <a:pPr algn="l" fontAlgn="b"/>
                      <a:r>
                        <a:rPr lang="en-IN" sz="1000" b="0" i="0" u="none" strike="noStrike" dirty="0">
                          <a:solidFill>
                            <a:srgbClr val="000000"/>
                          </a:solidFill>
                          <a:effectLst/>
                          <a:latin typeface="+mn-lt"/>
                        </a:rPr>
                        <a:t>ADLS</a:t>
                      </a:r>
                      <a:br>
                        <a:rPr lang="en-IN" sz="1000" b="0" i="0" u="none" strike="noStrike" dirty="0">
                          <a:solidFill>
                            <a:srgbClr val="000000"/>
                          </a:solidFill>
                          <a:effectLst/>
                          <a:latin typeface="+mn-lt"/>
                        </a:rPr>
                      </a:br>
                      <a:br>
                        <a:rPr lang="en-IN" sz="1000" b="0" i="0" u="none" strike="noStrike" dirty="0">
                          <a:solidFill>
                            <a:srgbClr val="000000"/>
                          </a:solidFill>
                          <a:effectLst/>
                          <a:latin typeface="+mn-lt"/>
                        </a:rPr>
                      </a:br>
                      <a:br>
                        <a:rPr lang="en-IN" sz="1000" b="0" i="0" u="none" strike="noStrike" dirty="0">
                          <a:solidFill>
                            <a:srgbClr val="000000"/>
                          </a:solidFill>
                          <a:effectLst/>
                          <a:latin typeface="+mn-lt"/>
                        </a:rPr>
                      </a:br>
                      <a:endParaRPr lang="en-IN" sz="1000" b="0" i="0" u="none" strike="noStrike" dirty="0">
                        <a:solidFill>
                          <a:srgbClr val="000000"/>
                        </a:solidFill>
                        <a:effectLst/>
                        <a:latin typeface="+mn-lt"/>
                      </a:endParaRP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121784886"/>
                  </a:ext>
                </a:extLst>
              </a:tr>
              <a:tr h="179485">
                <a:tc>
                  <a:txBody>
                    <a:bodyPr/>
                    <a:lstStyle/>
                    <a:p>
                      <a:pPr algn="l" fontAlgn="b"/>
                      <a:r>
                        <a:rPr lang="en-IN" sz="1000" b="0" i="0" u="none" strike="noStrike" dirty="0">
                          <a:solidFill>
                            <a:srgbClr val="000000"/>
                          </a:solidFill>
                          <a:effectLst/>
                          <a:latin typeface="+mn-lt"/>
                        </a:rPr>
                        <a:t>Azure Databricks</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IN" sz="1000" b="0" i="0" u="none" strike="noStrike" dirty="0">
                          <a:solidFill>
                            <a:srgbClr val="000000"/>
                          </a:solidFill>
                          <a:effectLst/>
                          <a:latin typeface="+mn-lt"/>
                        </a:rPr>
                        <a:t> </a:t>
                      </a:r>
                    </a:p>
                  </a:txBody>
                  <a:tcPr marL="6350" marR="6350" marT="6350" marB="0"/>
                </a:tc>
                <a:extLst>
                  <a:ext uri="{0D108BD9-81ED-4DB2-BD59-A6C34878D82A}">
                    <a16:rowId xmlns:a16="http://schemas.microsoft.com/office/drawing/2014/main" val="491457400"/>
                  </a:ext>
                </a:extLst>
              </a:tr>
              <a:tr h="229031">
                <a:tc>
                  <a:txBody>
                    <a:bodyPr/>
                    <a:lstStyle/>
                    <a:p>
                      <a:pPr algn="l" fontAlgn="b"/>
                      <a:r>
                        <a:rPr lang="en-US" sz="1000" b="0" i="0" u="none" strike="noStrike" dirty="0">
                          <a:solidFill>
                            <a:srgbClr val="000000"/>
                          </a:solidFill>
                          <a:effectLst/>
                          <a:latin typeface="+mn-lt"/>
                        </a:rPr>
                        <a:t>connection Azure Cloud and GW CP--IP whitelisting</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provide the container name and lists to OP as per our current code naming</a:t>
                      </a:r>
                    </a:p>
                  </a:txBody>
                  <a:tcPr marL="6350" marR="6350" marT="6350" marB="0"/>
                </a:tc>
                <a:extLst>
                  <a:ext uri="{0D108BD9-81ED-4DB2-BD59-A6C34878D82A}">
                    <a16:rowId xmlns:a16="http://schemas.microsoft.com/office/drawing/2014/main" val="283390608"/>
                  </a:ext>
                </a:extLst>
              </a:tr>
              <a:tr h="179485">
                <a:tc>
                  <a:txBody>
                    <a:bodyPr/>
                    <a:lstStyle/>
                    <a:p>
                      <a:pPr algn="l" fontAlgn="b"/>
                      <a:r>
                        <a:rPr lang="en-IN" sz="1000" b="0" i="0" u="none" strike="noStrike">
                          <a:solidFill>
                            <a:srgbClr val="000000"/>
                          </a:solidFill>
                          <a:effectLst/>
                          <a:latin typeface="+mn-lt"/>
                        </a:rPr>
                        <a:t>Power BI</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2121470348"/>
                  </a:ext>
                </a:extLst>
              </a:tr>
              <a:tr h="229031">
                <a:tc>
                  <a:txBody>
                    <a:bodyPr/>
                    <a:lstStyle/>
                    <a:p>
                      <a:pPr algn="l" fontAlgn="b"/>
                      <a:r>
                        <a:rPr lang="en-US" sz="1000" b="0" i="0" u="none" strike="noStrike">
                          <a:solidFill>
                            <a:srgbClr val="000000"/>
                          </a:solidFill>
                          <a:effectLst/>
                          <a:latin typeface="+mn-lt"/>
                        </a:rPr>
                        <a:t>Postgress DB (Azure SQL postgress) create in diff server azure managed</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1334730473"/>
                  </a:ext>
                </a:extLst>
              </a:tr>
              <a:tr h="179485">
                <a:tc>
                  <a:txBody>
                    <a:bodyPr/>
                    <a:lstStyle/>
                    <a:p>
                      <a:pPr algn="l" fontAlgn="b"/>
                      <a:r>
                        <a:rPr lang="en-IN" sz="1000" b="0" i="0" u="none" strike="noStrike">
                          <a:solidFill>
                            <a:srgbClr val="000000"/>
                          </a:solidFill>
                          <a:effectLst/>
                          <a:latin typeface="+mn-lt"/>
                        </a:rPr>
                        <a:t>ADF</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2957240738"/>
                  </a:ext>
                </a:extLst>
              </a:tr>
              <a:tr h="179485">
                <a:tc>
                  <a:txBody>
                    <a:bodyPr/>
                    <a:lstStyle/>
                    <a:p>
                      <a:pPr algn="l" fontAlgn="b"/>
                      <a:r>
                        <a:rPr lang="en-IN" sz="1000" b="0" i="0" u="none" strike="noStrike">
                          <a:solidFill>
                            <a:srgbClr val="000000"/>
                          </a:solidFill>
                          <a:effectLst/>
                          <a:latin typeface="+mn-lt"/>
                        </a:rPr>
                        <a:t>Azure functions</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61528074"/>
                  </a:ext>
                </a:extLst>
              </a:tr>
              <a:tr h="179485">
                <a:tc>
                  <a:txBody>
                    <a:bodyPr/>
                    <a:lstStyle/>
                    <a:p>
                      <a:pPr algn="l" fontAlgn="b"/>
                      <a:r>
                        <a:rPr lang="en-IN" sz="1000" b="0" i="0" u="none" strike="noStrike">
                          <a:solidFill>
                            <a:srgbClr val="000000"/>
                          </a:solidFill>
                          <a:effectLst/>
                          <a:latin typeface="+mn-lt"/>
                        </a:rPr>
                        <a:t>Logic apps</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Logic apps code to be (for alert email notification)</a:t>
                      </a:r>
                    </a:p>
                  </a:txBody>
                  <a:tcPr marL="6350" marR="6350" marT="6350" marB="0"/>
                </a:tc>
                <a:extLst>
                  <a:ext uri="{0D108BD9-81ED-4DB2-BD59-A6C34878D82A}">
                    <a16:rowId xmlns:a16="http://schemas.microsoft.com/office/drawing/2014/main" val="3054382991"/>
                  </a:ext>
                </a:extLst>
              </a:tr>
              <a:tr h="179485">
                <a:tc>
                  <a:txBody>
                    <a:bodyPr/>
                    <a:lstStyle/>
                    <a:p>
                      <a:pPr algn="l" fontAlgn="b"/>
                      <a:r>
                        <a:rPr lang="en-IN" sz="1000" b="0" i="0" u="none" strike="noStrike">
                          <a:solidFill>
                            <a:srgbClr val="000000"/>
                          </a:solidFill>
                          <a:effectLst/>
                          <a:latin typeface="+mn-lt"/>
                        </a:rPr>
                        <a:t>API Gateway</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2092424087"/>
                  </a:ext>
                </a:extLst>
              </a:tr>
              <a:tr h="179485">
                <a:tc>
                  <a:txBody>
                    <a:bodyPr/>
                    <a:lstStyle/>
                    <a:p>
                      <a:pPr algn="l" fontAlgn="b"/>
                      <a:r>
                        <a:rPr lang="en-IN" sz="1000" b="0" i="0" u="none" strike="noStrike">
                          <a:solidFill>
                            <a:srgbClr val="000000"/>
                          </a:solidFill>
                          <a:effectLst/>
                          <a:latin typeface="+mn-lt"/>
                        </a:rPr>
                        <a:t>Azure Monitor</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4060282227"/>
                  </a:ext>
                </a:extLst>
              </a:tr>
              <a:tr h="229031">
                <a:tc>
                  <a:txBody>
                    <a:bodyPr/>
                    <a:lstStyle/>
                    <a:p>
                      <a:pPr algn="l" fontAlgn="b"/>
                      <a:r>
                        <a:rPr lang="en-IN" sz="1000" b="0" i="0" u="none" strike="noStrike" dirty="0">
                          <a:solidFill>
                            <a:srgbClr val="000000"/>
                          </a:solidFill>
                          <a:effectLst/>
                          <a:latin typeface="+mn-lt"/>
                        </a:rPr>
                        <a:t>Key vault</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provide list of key and values which is required for conv  to OP and they will add in the Key </a:t>
                      </a:r>
                      <a:r>
                        <a:rPr lang="en-US" sz="1000" b="0" i="0" u="none" strike="noStrike" dirty="0" err="1">
                          <a:solidFill>
                            <a:srgbClr val="000000"/>
                          </a:solidFill>
                          <a:effectLst/>
                          <a:latin typeface="+mn-lt"/>
                        </a:rPr>
                        <a:t>vault.else</a:t>
                      </a:r>
                      <a:r>
                        <a:rPr lang="en-US" sz="1000" b="0" i="0" u="none" strike="noStrike" dirty="0">
                          <a:solidFill>
                            <a:srgbClr val="000000"/>
                          </a:solidFill>
                          <a:effectLst/>
                          <a:latin typeface="+mn-lt"/>
                        </a:rPr>
                        <a:t> we need to change  all the secrets keys for ADF and ADLS</a:t>
                      </a:r>
                    </a:p>
                  </a:txBody>
                  <a:tcPr marL="6350" marR="6350" marT="6350" marB="0"/>
                </a:tc>
                <a:extLst>
                  <a:ext uri="{0D108BD9-81ED-4DB2-BD59-A6C34878D82A}">
                    <a16:rowId xmlns:a16="http://schemas.microsoft.com/office/drawing/2014/main" val="3537004448"/>
                  </a:ext>
                </a:extLst>
              </a:tr>
              <a:tr h="179485">
                <a:tc>
                  <a:txBody>
                    <a:bodyPr/>
                    <a:lstStyle/>
                    <a:p>
                      <a:pPr algn="l" fontAlgn="b"/>
                      <a:r>
                        <a:rPr lang="en-IN" sz="1000" b="0" i="0" u="none" strike="noStrike" dirty="0">
                          <a:solidFill>
                            <a:schemeClr val="tx1"/>
                          </a:solidFill>
                          <a:effectLst/>
                          <a:latin typeface="+mn-lt"/>
                        </a:rPr>
                        <a:t>Azure AD</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631935178"/>
                  </a:ext>
                </a:extLst>
              </a:tr>
              <a:tr h="179485">
                <a:tc>
                  <a:txBody>
                    <a:bodyPr/>
                    <a:lstStyle/>
                    <a:p>
                      <a:pPr algn="l" fontAlgn="b"/>
                      <a:r>
                        <a:rPr lang="en-IN" sz="1000" b="0" i="0" u="none" strike="noStrike">
                          <a:solidFill>
                            <a:srgbClr val="000000"/>
                          </a:solidFill>
                          <a:effectLst/>
                          <a:latin typeface="+mn-lt"/>
                        </a:rPr>
                        <a:t>NSG</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2038976904"/>
                  </a:ext>
                </a:extLst>
              </a:tr>
              <a:tr h="179485">
                <a:tc>
                  <a:txBody>
                    <a:bodyPr/>
                    <a:lstStyle/>
                    <a:p>
                      <a:pPr algn="l" fontAlgn="b"/>
                      <a:r>
                        <a:rPr lang="en-IN" sz="1000" b="0" i="0" u="none" strike="noStrike">
                          <a:solidFill>
                            <a:srgbClr val="000000"/>
                          </a:solidFill>
                          <a:effectLst/>
                          <a:latin typeface="+mn-lt"/>
                        </a:rPr>
                        <a:t>Private Link</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US" sz="1000" b="0" i="0" u="none" strike="noStrike" dirty="0">
                          <a:solidFill>
                            <a:srgbClr val="000000"/>
                          </a:solidFill>
                          <a:effectLst/>
                          <a:latin typeface="+mn-lt"/>
                        </a:rPr>
                        <a:t>Terraform script needs to modify as per OP security and standards</a:t>
                      </a:r>
                    </a:p>
                  </a:txBody>
                  <a:tcPr marL="6350" marR="6350" marT="6350" marB="0"/>
                </a:tc>
                <a:extLst>
                  <a:ext uri="{0D108BD9-81ED-4DB2-BD59-A6C34878D82A}">
                    <a16:rowId xmlns:a16="http://schemas.microsoft.com/office/drawing/2014/main" val="752366578"/>
                  </a:ext>
                </a:extLst>
              </a:tr>
              <a:tr h="179485">
                <a:tc>
                  <a:txBody>
                    <a:bodyPr/>
                    <a:lstStyle/>
                    <a:p>
                      <a:pPr algn="l" fontAlgn="b"/>
                      <a:r>
                        <a:rPr lang="en-IN" sz="1000" b="0" i="0" u="none" strike="noStrike">
                          <a:solidFill>
                            <a:srgbClr val="000000"/>
                          </a:solidFill>
                          <a:effectLst/>
                          <a:latin typeface="+mn-lt"/>
                        </a:rPr>
                        <a:t>Integration Service Environments</a:t>
                      </a:r>
                    </a:p>
                  </a:txBody>
                  <a:tcPr marL="6350" marR="6350" marT="6350" marB="0"/>
                </a:tc>
                <a:tc>
                  <a:txBody>
                    <a:bodyPr/>
                    <a:lstStyle/>
                    <a:p>
                      <a:pPr algn="l"/>
                      <a:r>
                        <a:rPr lang="en-IN" sz="1000" dirty="0">
                          <a:latin typeface="+mn-lt"/>
                        </a:rPr>
                        <a:t>R, A</a:t>
                      </a:r>
                    </a:p>
                  </a:txBody>
                  <a:tcPr/>
                </a:tc>
                <a:tc>
                  <a:txBody>
                    <a:bodyPr/>
                    <a:lstStyle/>
                    <a:p>
                      <a:pPr algn="l"/>
                      <a:r>
                        <a:rPr lang="en-IN" sz="1000" dirty="0">
                          <a:latin typeface="+mn-lt"/>
                        </a:rPr>
                        <a:t>C,I</a:t>
                      </a:r>
                    </a:p>
                  </a:txBody>
                  <a:tcPr/>
                </a:tc>
                <a:tc>
                  <a:txBody>
                    <a:bodyPr/>
                    <a:lstStyle/>
                    <a:p>
                      <a:pPr algn="l" fontAlgn="b"/>
                      <a:r>
                        <a:rPr lang="en-IN" sz="1000" b="0" i="0" u="none" strike="noStrike" dirty="0">
                          <a:solidFill>
                            <a:srgbClr val="000000"/>
                          </a:solidFill>
                          <a:effectLst/>
                          <a:latin typeface="+mn-lt"/>
                        </a:rPr>
                        <a:t> </a:t>
                      </a:r>
                    </a:p>
                  </a:txBody>
                  <a:tcPr marL="6350" marR="6350" marT="6350" marB="0"/>
                </a:tc>
                <a:extLst>
                  <a:ext uri="{0D108BD9-81ED-4DB2-BD59-A6C34878D82A}">
                    <a16:rowId xmlns:a16="http://schemas.microsoft.com/office/drawing/2014/main" val="3244989679"/>
                  </a:ext>
                </a:extLst>
              </a:tr>
              <a:tr h="229031">
                <a:tc>
                  <a:txBody>
                    <a:bodyPr/>
                    <a:lstStyle/>
                    <a:p>
                      <a:pPr algn="l" fontAlgn="b"/>
                      <a:r>
                        <a:rPr lang="en-IN" sz="1000" b="0" i="0" u="none" strike="noStrike" dirty="0">
                          <a:solidFill>
                            <a:srgbClr val="000000"/>
                          </a:solidFill>
                          <a:effectLst/>
                          <a:latin typeface="+mn-lt"/>
                        </a:rPr>
                        <a:t>Terraform Script and CI/CD Pipeline</a:t>
                      </a:r>
                    </a:p>
                  </a:txBody>
                  <a:tcPr marL="6350" marR="6350" marT="6350" marB="0"/>
                </a:tc>
                <a:tc>
                  <a:txBody>
                    <a:bodyPr/>
                    <a:lstStyle/>
                    <a:p>
                      <a:pPr algn="l"/>
                      <a:r>
                        <a:rPr lang="en-IN" sz="1000" dirty="0">
                          <a:latin typeface="+mn-lt"/>
                        </a:rPr>
                        <a:t>C, I</a:t>
                      </a:r>
                    </a:p>
                  </a:txBody>
                  <a:tcPr/>
                </a:tc>
                <a:tc>
                  <a:txBody>
                    <a:bodyPr/>
                    <a:lstStyle/>
                    <a:p>
                      <a:pPr algn="l"/>
                      <a:r>
                        <a:rPr lang="en-IN" sz="1000" dirty="0">
                          <a:latin typeface="+mn-lt"/>
                        </a:rPr>
                        <a:t>R, A</a:t>
                      </a:r>
                    </a:p>
                  </a:txBody>
                  <a:tcPr/>
                </a:tc>
                <a:tc>
                  <a:txBody>
                    <a:bodyPr/>
                    <a:lstStyle/>
                    <a:p>
                      <a:pPr algn="l" fontAlgn="b"/>
                      <a:r>
                        <a:rPr lang="en-US" sz="1000" b="0" i="0" u="none" strike="noStrike" dirty="0">
                          <a:solidFill>
                            <a:srgbClr val="000000"/>
                          </a:solidFill>
                          <a:effectLst/>
                          <a:latin typeface="+mn-lt"/>
                        </a:rPr>
                        <a:t>Accenture will provide Terraform script and CI/CD pipeline script to OP. OP will adjust the scripts and provision </a:t>
                      </a:r>
                      <a:r>
                        <a:rPr lang="en-US" sz="1000" b="0" i="0" u="none" strike="noStrike" dirty="0" err="1">
                          <a:solidFill>
                            <a:srgbClr val="000000"/>
                          </a:solidFill>
                          <a:effectLst/>
                          <a:latin typeface="+mn-lt"/>
                        </a:rPr>
                        <a:t>envs</a:t>
                      </a:r>
                      <a:r>
                        <a:rPr lang="en-US" sz="1000" b="0" i="0" u="none" strike="noStrike" dirty="0">
                          <a:solidFill>
                            <a:srgbClr val="000000"/>
                          </a:solidFill>
                          <a:effectLst/>
                          <a:latin typeface="+mn-lt"/>
                        </a:rPr>
                        <a:t> via CI/CD. Accenture will help as and when required to tweak the script.</a:t>
                      </a:r>
                    </a:p>
                  </a:txBody>
                  <a:tcPr marL="6350" marR="6350" marT="6350" marB="0"/>
                </a:tc>
                <a:extLst>
                  <a:ext uri="{0D108BD9-81ED-4DB2-BD59-A6C34878D82A}">
                    <a16:rowId xmlns:a16="http://schemas.microsoft.com/office/drawing/2014/main" val="3300664392"/>
                  </a:ext>
                </a:extLst>
              </a:tr>
            </a:tbl>
          </a:graphicData>
        </a:graphic>
      </p:graphicFrame>
      <p:sp>
        <p:nvSpPr>
          <p:cNvPr id="6" name="Title 1">
            <a:extLst>
              <a:ext uri="{FF2B5EF4-FFF2-40B4-BE49-F238E27FC236}">
                <a16:creationId xmlns:a16="http://schemas.microsoft.com/office/drawing/2014/main" id="{EB25BA6E-ABE9-1CB5-FBE8-767A5FF197DD}"/>
              </a:ext>
            </a:extLst>
          </p:cNvPr>
          <p:cNvSpPr>
            <a:spLocks noGrp="1"/>
          </p:cNvSpPr>
          <p:nvPr>
            <p:ph type="title"/>
          </p:nvPr>
        </p:nvSpPr>
        <p:spPr>
          <a:xfrm>
            <a:off x="217873" y="119393"/>
            <a:ext cx="11430000" cy="319088"/>
          </a:xfrm>
        </p:spPr>
        <p:txBody>
          <a:bodyPr/>
          <a:lstStyle/>
          <a:p>
            <a:r>
              <a:rPr lang="en-US" dirty="0"/>
              <a:t>Data Migration Infrastructure RACI</a:t>
            </a:r>
          </a:p>
        </p:txBody>
      </p:sp>
    </p:spTree>
    <p:extLst>
      <p:ext uri="{BB962C8B-B14F-4D97-AF65-F5344CB8AC3E}">
        <p14:creationId xmlns:p14="http://schemas.microsoft.com/office/powerpoint/2010/main" val="44668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28E710-CCE6-11FD-4BB9-F93994AADB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graphicFrame>
        <p:nvGraphicFramePr>
          <p:cNvPr id="5" name="Table 4">
            <a:extLst>
              <a:ext uri="{FF2B5EF4-FFF2-40B4-BE49-F238E27FC236}">
                <a16:creationId xmlns:a16="http://schemas.microsoft.com/office/drawing/2014/main" id="{F8C4ECE0-300D-8136-8344-823DB5D7F5F8}"/>
              </a:ext>
            </a:extLst>
          </p:cNvPr>
          <p:cNvGraphicFramePr>
            <a:graphicFrameLocks noGrp="1"/>
          </p:cNvGraphicFramePr>
          <p:nvPr>
            <p:extLst>
              <p:ext uri="{D42A27DB-BD31-4B8C-83A1-F6EECF244321}">
                <p14:modId xmlns:p14="http://schemas.microsoft.com/office/powerpoint/2010/main" val="1197939845"/>
              </p:ext>
            </p:extLst>
          </p:nvPr>
        </p:nvGraphicFramePr>
        <p:xfrm>
          <a:off x="127906" y="707099"/>
          <a:ext cx="11936187" cy="5671931"/>
        </p:xfrm>
        <a:graphic>
          <a:graphicData uri="http://schemas.openxmlformats.org/drawingml/2006/table">
            <a:tbl>
              <a:tblPr firstRow="1" bandRow="1">
                <a:tableStyleId>{5C22544A-7EE6-4342-B048-85BDC9FD1C3A}</a:tableStyleId>
              </a:tblPr>
              <a:tblGrid>
                <a:gridCol w="4509408">
                  <a:extLst>
                    <a:ext uri="{9D8B030D-6E8A-4147-A177-3AD203B41FA5}">
                      <a16:colId xmlns:a16="http://schemas.microsoft.com/office/drawing/2014/main" val="1182059854"/>
                    </a:ext>
                  </a:extLst>
                </a:gridCol>
                <a:gridCol w="1034143">
                  <a:extLst>
                    <a:ext uri="{9D8B030D-6E8A-4147-A177-3AD203B41FA5}">
                      <a16:colId xmlns:a16="http://schemas.microsoft.com/office/drawing/2014/main" val="2463892542"/>
                    </a:ext>
                  </a:extLst>
                </a:gridCol>
                <a:gridCol w="1328057">
                  <a:extLst>
                    <a:ext uri="{9D8B030D-6E8A-4147-A177-3AD203B41FA5}">
                      <a16:colId xmlns:a16="http://schemas.microsoft.com/office/drawing/2014/main" val="4046277828"/>
                    </a:ext>
                  </a:extLst>
                </a:gridCol>
                <a:gridCol w="5064579">
                  <a:extLst>
                    <a:ext uri="{9D8B030D-6E8A-4147-A177-3AD203B41FA5}">
                      <a16:colId xmlns:a16="http://schemas.microsoft.com/office/drawing/2014/main" val="1239464442"/>
                    </a:ext>
                  </a:extLst>
                </a:gridCol>
              </a:tblGrid>
              <a:tr h="558333">
                <a:tc>
                  <a:txBody>
                    <a:bodyPr/>
                    <a:lstStyle/>
                    <a:p>
                      <a:r>
                        <a:rPr lang="en-IN" dirty="0"/>
                        <a:t>Task</a:t>
                      </a:r>
                    </a:p>
                  </a:txBody>
                  <a:tcPr/>
                </a:tc>
                <a:tc>
                  <a:txBody>
                    <a:bodyPr/>
                    <a:lstStyle/>
                    <a:p>
                      <a:r>
                        <a:rPr lang="en-IN" dirty="0"/>
                        <a:t>OP/Legacy Owner</a:t>
                      </a:r>
                    </a:p>
                  </a:txBody>
                  <a:tcPr/>
                </a:tc>
                <a:tc>
                  <a:txBody>
                    <a:bodyPr/>
                    <a:lstStyle/>
                    <a:p>
                      <a:r>
                        <a:rPr lang="en-IN" dirty="0"/>
                        <a:t>Accenture</a:t>
                      </a:r>
                    </a:p>
                  </a:txBody>
                  <a:tcPr/>
                </a:tc>
                <a:tc>
                  <a:txBody>
                    <a:bodyPr/>
                    <a:lstStyle/>
                    <a:p>
                      <a:r>
                        <a:rPr lang="en-IN" dirty="0"/>
                        <a:t>Notes</a:t>
                      </a:r>
                    </a:p>
                  </a:txBody>
                  <a:tcPr/>
                </a:tc>
                <a:extLst>
                  <a:ext uri="{0D108BD9-81ED-4DB2-BD59-A6C34878D82A}">
                    <a16:rowId xmlns:a16="http://schemas.microsoft.com/office/drawing/2014/main" val="3422706488"/>
                  </a:ext>
                </a:extLst>
              </a:tr>
              <a:tr h="335274">
                <a:tc>
                  <a:txBody>
                    <a:bodyPr/>
                    <a:lstStyle/>
                    <a:p>
                      <a:pPr algn="l" fontAlgn="b"/>
                      <a:r>
                        <a:rPr lang="en-US" sz="1000" b="0" i="1" u="none" strike="noStrike" dirty="0">
                          <a:solidFill>
                            <a:srgbClr val="000000"/>
                          </a:solidFill>
                          <a:effectLst/>
                          <a:latin typeface="+mn-lt"/>
                        </a:rPr>
                        <a:t>Smart Mapper utility  execution in OP env</a:t>
                      </a:r>
                    </a:p>
                  </a:txBody>
                  <a:tcPr marL="6350" marR="6350" marT="6350" marB="0" anchor="b"/>
                </a:tc>
                <a:tc>
                  <a:txBody>
                    <a:bodyPr/>
                    <a:lstStyle/>
                    <a:p>
                      <a:pPr algn="l" fontAlgn="b"/>
                      <a:r>
                        <a:rPr lang="en-IN" sz="1000" b="0" i="0" u="none" strike="noStrike" dirty="0">
                          <a:solidFill>
                            <a:srgbClr val="000000"/>
                          </a:solidFill>
                          <a:effectLst/>
                          <a:latin typeface="+mn-lt"/>
                        </a:rPr>
                        <a:t>I</a:t>
                      </a:r>
                    </a:p>
                  </a:txBody>
                  <a:tcPr marL="6350" marR="6350" marT="6350" marB="0" anchor="b"/>
                </a:tc>
                <a:tc>
                  <a:txBody>
                    <a:bodyPr/>
                    <a:lstStyle/>
                    <a:p>
                      <a:pPr algn="l" fontAlgn="b"/>
                      <a:r>
                        <a:rPr lang="en-IN" sz="1000" b="0" i="0" u="none" strike="noStrike" dirty="0">
                          <a:solidFill>
                            <a:srgbClr val="000000"/>
                          </a:solidFill>
                          <a:effectLst/>
                          <a:latin typeface="+mn-lt"/>
                        </a:rPr>
                        <a:t>R,A,C</a:t>
                      </a:r>
                    </a:p>
                  </a:txBody>
                  <a:tcPr marL="6350" marR="6350" marT="6350" marB="0" anchor="b"/>
                </a:tc>
                <a:tc>
                  <a:txBody>
                    <a:bodyPr/>
                    <a:lstStyle/>
                    <a:p>
                      <a:pPr algn="l" fontAlgn="b"/>
                      <a:r>
                        <a:rPr lang="en-US" sz="1000" b="0" i="1" u="none" strike="noStrike" dirty="0">
                          <a:solidFill>
                            <a:srgbClr val="000000"/>
                          </a:solidFill>
                          <a:effectLst/>
                          <a:latin typeface="+mn-lt"/>
                        </a:rPr>
                        <a:t>OP Env smart mapper utility to be executed within OP infrastructure and access should be provided to Accenture developers</a:t>
                      </a:r>
                    </a:p>
                  </a:txBody>
                  <a:tcPr marL="6350" marR="6350" marT="6350" marB="0" anchor="b"/>
                </a:tc>
                <a:extLst>
                  <a:ext uri="{0D108BD9-81ED-4DB2-BD59-A6C34878D82A}">
                    <a16:rowId xmlns:a16="http://schemas.microsoft.com/office/drawing/2014/main" val="1977045186"/>
                  </a:ext>
                </a:extLst>
              </a:tr>
              <a:tr h="171058">
                <a:tc>
                  <a:txBody>
                    <a:bodyPr/>
                    <a:lstStyle/>
                    <a:p>
                      <a:pPr algn="l" fontAlgn="b"/>
                      <a:r>
                        <a:rPr lang="en-IN" sz="1000" b="0" i="1" u="none" strike="noStrike" dirty="0">
                          <a:solidFill>
                            <a:srgbClr val="000000"/>
                          </a:solidFill>
                          <a:effectLst/>
                          <a:latin typeface="+mn-lt"/>
                        </a:rPr>
                        <a:t>Data Mapping analysis  in  OP env </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US" sz="1000" b="0" i="1" u="none" strike="noStrike">
                          <a:solidFill>
                            <a:srgbClr val="000000"/>
                          </a:solidFill>
                          <a:effectLst/>
                          <a:latin typeface="+mn-lt"/>
                        </a:rPr>
                        <a:t>assumed as per RACI matrix </a:t>
                      </a:r>
                    </a:p>
                  </a:txBody>
                  <a:tcPr marL="6350" marR="6350" marT="6350" marB="0" anchor="b"/>
                </a:tc>
                <a:extLst>
                  <a:ext uri="{0D108BD9-81ED-4DB2-BD59-A6C34878D82A}">
                    <a16:rowId xmlns:a16="http://schemas.microsoft.com/office/drawing/2014/main" val="3815930062"/>
                  </a:ext>
                </a:extLst>
              </a:tr>
              <a:tr h="335274">
                <a:tc>
                  <a:txBody>
                    <a:bodyPr/>
                    <a:lstStyle/>
                    <a:p>
                      <a:pPr algn="l" fontAlgn="b"/>
                      <a:r>
                        <a:rPr lang="en-US" sz="1000" b="0" i="0" u="none" strike="noStrike" dirty="0">
                          <a:solidFill>
                            <a:srgbClr val="000000"/>
                          </a:solidFill>
                          <a:effectLst/>
                          <a:latin typeface="+mn-lt"/>
                        </a:rPr>
                        <a:t>Extraction of Legacy Source data and load data in Azure SQL DB in Azure VM</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US" sz="1000" b="0" i="0" u="none" strike="noStrike" dirty="0">
                          <a:solidFill>
                            <a:srgbClr val="000000"/>
                          </a:solidFill>
                          <a:effectLst/>
                          <a:latin typeface="+mn-lt"/>
                        </a:rPr>
                        <a:t>Source data </a:t>
                      </a:r>
                      <a:r>
                        <a:rPr lang="en-US" sz="1000" b="0" i="0" u="none" strike="noStrike" dirty="0" err="1">
                          <a:solidFill>
                            <a:srgbClr val="000000"/>
                          </a:solidFill>
                          <a:effectLst/>
                          <a:latin typeface="+mn-lt"/>
                        </a:rPr>
                        <a:t>extracion</a:t>
                      </a:r>
                      <a:r>
                        <a:rPr lang="en-US" sz="1000" b="0" i="0" u="none" strike="noStrike" dirty="0">
                          <a:solidFill>
                            <a:srgbClr val="000000"/>
                          </a:solidFill>
                          <a:effectLst/>
                          <a:latin typeface="+mn-lt"/>
                        </a:rPr>
                        <a:t> in Azure SQL from different source systems .One to one table data load in azure SQL DB</a:t>
                      </a:r>
                    </a:p>
                  </a:txBody>
                  <a:tcPr marL="6350" marR="6350" marT="6350" marB="0" anchor="b"/>
                </a:tc>
                <a:extLst>
                  <a:ext uri="{0D108BD9-81ED-4DB2-BD59-A6C34878D82A}">
                    <a16:rowId xmlns:a16="http://schemas.microsoft.com/office/drawing/2014/main" val="1121784886"/>
                  </a:ext>
                </a:extLst>
              </a:tr>
              <a:tr h="171058">
                <a:tc>
                  <a:txBody>
                    <a:bodyPr/>
                    <a:lstStyle/>
                    <a:p>
                      <a:pPr algn="l" fontAlgn="b"/>
                      <a:r>
                        <a:rPr lang="en-IN" sz="1000" b="0" i="0" u="none" strike="noStrike" dirty="0">
                          <a:solidFill>
                            <a:srgbClr val="000000"/>
                          </a:solidFill>
                          <a:effectLst/>
                          <a:latin typeface="+mn-lt"/>
                        </a:rPr>
                        <a:t>Source Data Quality issue fixes</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491457400"/>
                  </a:ext>
                </a:extLst>
              </a:tr>
              <a:tr h="663705">
                <a:tc>
                  <a:txBody>
                    <a:bodyPr/>
                    <a:lstStyle/>
                    <a:p>
                      <a:pPr algn="l" fontAlgn="b"/>
                      <a:r>
                        <a:rPr lang="en-US" sz="1000" b="0" i="0" u="none" strike="noStrike">
                          <a:solidFill>
                            <a:srgbClr val="000000"/>
                          </a:solidFill>
                          <a:effectLst/>
                          <a:latin typeface="+mn-lt"/>
                        </a:rPr>
                        <a:t>Data Validation ,Data quality rules,Data Cleanse rules applied myindustry Azure Tenant</a:t>
                      </a:r>
                      <a:br>
                        <a:rPr lang="en-US" sz="1000" b="0" i="0" u="none" strike="noStrike">
                          <a:solidFill>
                            <a:srgbClr val="000000"/>
                          </a:solidFill>
                          <a:effectLst/>
                          <a:latin typeface="+mn-lt"/>
                        </a:rPr>
                      </a:br>
                      <a:r>
                        <a:rPr lang="en-US" sz="1000" b="0" i="0" u="none" strike="noStrike">
                          <a:solidFill>
                            <a:srgbClr val="000000"/>
                          </a:solidFill>
                          <a:effectLst/>
                          <a:latin typeface="+mn-lt"/>
                        </a:rPr>
                        <a:t>and valid records to move further step else reject to error table for further investigation</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2182942620"/>
                  </a:ext>
                </a:extLst>
              </a:tr>
              <a:tr h="171058">
                <a:tc>
                  <a:txBody>
                    <a:bodyPr/>
                    <a:lstStyle/>
                    <a:p>
                      <a:pPr algn="l" fontAlgn="b"/>
                      <a:r>
                        <a:rPr lang="en-US" sz="1000" b="0" i="0" u="none" strike="noStrike" dirty="0">
                          <a:solidFill>
                            <a:srgbClr val="000000"/>
                          </a:solidFill>
                          <a:effectLst/>
                          <a:latin typeface="+mn-lt"/>
                        </a:rPr>
                        <a:t>Business data validation rules to be provided by OP</a:t>
                      </a:r>
                    </a:p>
                  </a:txBody>
                  <a:tcPr marL="6350" marR="6350" marT="6350" marB="0" anchor="b"/>
                </a:tc>
                <a:tc>
                  <a:txBody>
                    <a:bodyPr/>
                    <a:lstStyle/>
                    <a:p>
                      <a:pPr algn="l" fontAlgn="b"/>
                      <a:r>
                        <a:rPr lang="en-IN" sz="1000" b="0" i="1" u="none" strike="noStrike" dirty="0">
                          <a:solidFill>
                            <a:srgbClr val="000000"/>
                          </a:solidFill>
                          <a:effectLst/>
                          <a:latin typeface="+mn-lt"/>
                        </a:rPr>
                        <a:t>R, A</a:t>
                      </a:r>
                    </a:p>
                  </a:txBody>
                  <a:tcPr marL="6350" marR="6350" marT="6350" marB="0" anchor="b"/>
                </a:tc>
                <a:tc>
                  <a:txBody>
                    <a:bodyPr/>
                    <a:lstStyle/>
                    <a:p>
                      <a:pPr algn="l" fontAlgn="b"/>
                      <a:r>
                        <a:rPr lang="en-IN" sz="1000" b="0" i="1" u="none" strike="noStrike" dirty="0">
                          <a:solidFill>
                            <a:srgbClr val="000000"/>
                          </a:solidFill>
                          <a:effectLst/>
                          <a:latin typeface="+mn-lt"/>
                        </a:rPr>
                        <a:t>C, I</a:t>
                      </a:r>
                    </a:p>
                  </a:txBody>
                  <a:tcPr marL="6350" marR="6350" marT="6350" marB="0" anchor="b"/>
                </a:tc>
                <a:tc>
                  <a:txBody>
                    <a:bodyPr/>
                    <a:lstStyle/>
                    <a:p>
                      <a:pPr algn="l" fontAlgn="b"/>
                      <a:r>
                        <a:rPr lang="en-US" sz="1000" b="0" i="1" u="none" strike="noStrike" dirty="0">
                          <a:solidFill>
                            <a:srgbClr val="000000"/>
                          </a:solidFill>
                          <a:effectLst/>
                          <a:latin typeface="+mn-lt"/>
                        </a:rPr>
                        <a:t>OP to provide if any mandatory source business validation rules </a:t>
                      </a:r>
                    </a:p>
                  </a:txBody>
                  <a:tcPr marL="6350" marR="6350" marT="6350" marB="0" anchor="b"/>
                </a:tc>
                <a:extLst>
                  <a:ext uri="{0D108BD9-81ED-4DB2-BD59-A6C34878D82A}">
                    <a16:rowId xmlns:a16="http://schemas.microsoft.com/office/drawing/2014/main" val="283390608"/>
                  </a:ext>
                </a:extLst>
              </a:tr>
              <a:tr h="499489">
                <a:tc>
                  <a:txBody>
                    <a:bodyPr/>
                    <a:lstStyle/>
                    <a:p>
                      <a:pPr algn="l" fontAlgn="b"/>
                      <a:r>
                        <a:rPr lang="en-US" sz="1000" b="0" i="0" u="none" strike="noStrike" dirty="0">
                          <a:solidFill>
                            <a:srgbClr val="000000"/>
                          </a:solidFill>
                          <a:effectLst/>
                          <a:latin typeface="+mn-lt"/>
                        </a:rPr>
                        <a:t>Data Transformation on valid records using Databricks and </a:t>
                      </a:r>
                      <a:r>
                        <a:rPr lang="en-US" sz="1000" b="0" i="0" u="none" strike="noStrike" dirty="0" err="1">
                          <a:solidFill>
                            <a:srgbClr val="000000"/>
                          </a:solidFill>
                          <a:effectLst/>
                          <a:latin typeface="+mn-lt"/>
                        </a:rPr>
                        <a:t>Pyspark</a:t>
                      </a:r>
                      <a:r>
                        <a:rPr lang="en-US" sz="1000" b="0" i="0" u="none" strike="noStrike" dirty="0">
                          <a:solidFill>
                            <a:srgbClr val="000000"/>
                          </a:solidFill>
                          <a:effectLst/>
                          <a:latin typeface="+mn-lt"/>
                        </a:rPr>
                        <a:t> code.</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The </a:t>
                      </a:r>
                      <a:r>
                        <a:rPr lang="en-US" sz="1000" b="0" i="0" u="none" strike="noStrike" dirty="0" err="1">
                          <a:solidFill>
                            <a:srgbClr val="000000"/>
                          </a:solidFill>
                          <a:effectLst/>
                          <a:latin typeface="+mn-lt"/>
                        </a:rPr>
                        <a:t>prerequsite</a:t>
                      </a:r>
                      <a:r>
                        <a:rPr lang="en-US" sz="1000" b="0" i="0" u="none" strike="noStrike" dirty="0">
                          <a:solidFill>
                            <a:srgbClr val="000000"/>
                          </a:solidFill>
                          <a:effectLst/>
                          <a:latin typeface="+mn-lt"/>
                        </a:rPr>
                        <a:t> for this step is the mapping document needs to be populated as per the format and expected by the </a:t>
                      </a:r>
                      <a:r>
                        <a:rPr lang="en-US" sz="1000" b="0" i="0" u="none" strike="noStrike" dirty="0" err="1">
                          <a:solidFill>
                            <a:srgbClr val="000000"/>
                          </a:solidFill>
                          <a:effectLst/>
                          <a:latin typeface="+mn-lt"/>
                        </a:rPr>
                        <a:t>pyspark</a:t>
                      </a:r>
                      <a:r>
                        <a:rPr lang="en-US" sz="1000" b="0" i="0" u="none" strike="noStrike" dirty="0">
                          <a:solidFill>
                            <a:srgbClr val="000000"/>
                          </a:solidFill>
                          <a:effectLst/>
                          <a:latin typeface="+mn-lt"/>
                        </a:rPr>
                        <a:t> code.</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US" sz="1000" b="0" i="0" u="none" strike="noStrike" dirty="0">
                          <a:solidFill>
                            <a:srgbClr val="000000"/>
                          </a:solidFill>
                          <a:effectLst/>
                          <a:latin typeface="+mn-lt"/>
                        </a:rPr>
                        <a:t>For OP req it needs to be modified</a:t>
                      </a:r>
                    </a:p>
                  </a:txBody>
                  <a:tcPr marL="6350" marR="6350" marT="6350" marB="0" anchor="b"/>
                </a:tc>
                <a:extLst>
                  <a:ext uri="{0D108BD9-81ED-4DB2-BD59-A6C34878D82A}">
                    <a16:rowId xmlns:a16="http://schemas.microsoft.com/office/drawing/2014/main" val="2121470348"/>
                  </a:ext>
                </a:extLst>
              </a:tr>
              <a:tr h="335274">
                <a:tc>
                  <a:txBody>
                    <a:bodyPr/>
                    <a:lstStyle/>
                    <a:p>
                      <a:pPr algn="l" fontAlgn="b"/>
                      <a:r>
                        <a:rPr lang="en-IN" sz="1000" b="0" i="0" u="none" strike="noStrike" dirty="0">
                          <a:solidFill>
                            <a:srgbClr val="000000"/>
                          </a:solidFill>
                          <a:effectLst/>
                          <a:latin typeface="+mn-lt"/>
                        </a:rPr>
                        <a:t>Data copy from transformed layer (</a:t>
                      </a:r>
                      <a:r>
                        <a:rPr lang="en-IN" sz="1000" b="0" i="0" u="none" strike="noStrike" dirty="0" err="1">
                          <a:solidFill>
                            <a:srgbClr val="000000"/>
                          </a:solidFill>
                          <a:effectLst/>
                          <a:latin typeface="+mn-lt"/>
                        </a:rPr>
                        <a:t>datalake</a:t>
                      </a:r>
                      <a:r>
                        <a:rPr lang="en-IN" sz="1000" b="0" i="0" u="none" strike="noStrike" dirty="0">
                          <a:solidFill>
                            <a:srgbClr val="000000"/>
                          </a:solidFill>
                          <a:effectLst/>
                          <a:latin typeface="+mn-lt"/>
                        </a:rPr>
                        <a:t>) to </a:t>
                      </a:r>
                      <a:r>
                        <a:rPr lang="en-IN" sz="1000" b="0" i="0" u="none" strike="noStrike" dirty="0" err="1">
                          <a:solidFill>
                            <a:srgbClr val="000000"/>
                          </a:solidFill>
                          <a:effectLst/>
                          <a:latin typeface="+mn-lt"/>
                        </a:rPr>
                        <a:t>Prestg_CMTIN</a:t>
                      </a:r>
                      <a:r>
                        <a:rPr lang="en-IN" sz="1000" b="0" i="0" u="none" strike="noStrike" dirty="0">
                          <a:solidFill>
                            <a:srgbClr val="000000"/>
                          </a:solidFill>
                          <a:effectLst/>
                          <a:latin typeface="+mn-lt"/>
                        </a:rPr>
                        <a:t> (Azure </a:t>
                      </a:r>
                      <a:r>
                        <a:rPr lang="en-IN" sz="1000" b="0" i="0" u="none" strike="noStrike" dirty="0" err="1">
                          <a:solidFill>
                            <a:srgbClr val="000000"/>
                          </a:solidFill>
                          <a:effectLst/>
                          <a:latin typeface="+mn-lt"/>
                        </a:rPr>
                        <a:t>Postgress</a:t>
                      </a:r>
                      <a:r>
                        <a:rPr lang="en-IN" sz="1000" b="0" i="0" u="none" strike="noStrike" dirty="0">
                          <a:solidFill>
                            <a:srgbClr val="000000"/>
                          </a:solidFill>
                          <a:effectLst/>
                          <a:latin typeface="+mn-lt"/>
                        </a:rPr>
                        <a:t> </a:t>
                      </a:r>
                      <a:r>
                        <a:rPr lang="en-IN" sz="1000" b="0" i="0" u="none" strike="noStrike" dirty="0" err="1">
                          <a:solidFill>
                            <a:srgbClr val="000000"/>
                          </a:solidFill>
                          <a:effectLst/>
                          <a:latin typeface="+mn-lt"/>
                        </a:rPr>
                        <a:t>db</a:t>
                      </a:r>
                      <a:r>
                        <a:rPr lang="en-IN" sz="1000" b="0" i="0" u="none" strike="noStrike" dirty="0">
                          <a:solidFill>
                            <a:srgbClr val="000000"/>
                          </a:solidFill>
                          <a:effectLst/>
                          <a:latin typeface="+mn-lt"/>
                        </a:rPr>
                        <a:t>) in OP Azure tenant</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1334730473"/>
                  </a:ext>
                </a:extLst>
              </a:tr>
              <a:tr h="171058">
                <a:tc>
                  <a:txBody>
                    <a:bodyPr/>
                    <a:lstStyle/>
                    <a:p>
                      <a:pPr algn="l" fontAlgn="b"/>
                      <a:r>
                        <a:rPr lang="en-US" sz="1000" b="0" i="0" u="none" strike="noStrike" dirty="0">
                          <a:solidFill>
                            <a:srgbClr val="000000"/>
                          </a:solidFill>
                          <a:effectLst/>
                          <a:latin typeface="+mn-lt"/>
                        </a:rPr>
                        <a:t>DUT/CMT set up and configuration</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2957240738"/>
                  </a:ext>
                </a:extLst>
              </a:tr>
              <a:tr h="228180">
                <a:tc>
                  <a:txBody>
                    <a:bodyPr/>
                    <a:lstStyle/>
                    <a:p>
                      <a:pPr algn="l" fontAlgn="b"/>
                      <a:r>
                        <a:rPr lang="en-US" sz="1000" b="0" i="0" u="none" strike="noStrike">
                          <a:solidFill>
                            <a:srgbClr val="000000"/>
                          </a:solidFill>
                          <a:effectLst/>
                          <a:latin typeface="+mn-lt"/>
                        </a:rPr>
                        <a:t>DUT and CMT execution and data validation for claim and policy table.</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61528074"/>
                  </a:ext>
                </a:extLst>
              </a:tr>
              <a:tr h="171058">
                <a:tc>
                  <a:txBody>
                    <a:bodyPr/>
                    <a:lstStyle/>
                    <a:p>
                      <a:pPr algn="l" fontAlgn="b"/>
                      <a:r>
                        <a:rPr lang="en-US" sz="1000" b="0" i="0" u="none" strike="noStrike">
                          <a:solidFill>
                            <a:srgbClr val="000000"/>
                          </a:solidFill>
                          <a:effectLst/>
                          <a:latin typeface="+mn-lt"/>
                        </a:rPr>
                        <a:t>Reconciliation report/Audit/Error handling/Batch orchestration</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3054382991"/>
                  </a:ext>
                </a:extLst>
              </a:tr>
              <a:tr h="335274">
                <a:tc>
                  <a:txBody>
                    <a:bodyPr/>
                    <a:lstStyle/>
                    <a:p>
                      <a:pPr algn="l" fontAlgn="b"/>
                      <a:r>
                        <a:rPr lang="en-US" sz="1000" b="0" i="0" u="none" strike="noStrike" dirty="0" err="1">
                          <a:solidFill>
                            <a:srgbClr val="000000"/>
                          </a:solidFill>
                          <a:effectLst/>
                          <a:latin typeface="+mn-lt"/>
                        </a:rPr>
                        <a:t>Teraform</a:t>
                      </a:r>
                      <a:r>
                        <a:rPr lang="en-US" sz="1000" b="0" i="0" u="none" strike="noStrike" dirty="0">
                          <a:solidFill>
                            <a:srgbClr val="000000"/>
                          </a:solidFill>
                          <a:effectLst/>
                          <a:latin typeface="+mn-lt"/>
                        </a:rPr>
                        <a:t> script  deployment and execution to provision Azure services in OP Azure tenant</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2092424087"/>
                  </a:ext>
                </a:extLst>
              </a:tr>
              <a:tr h="171058">
                <a:tc>
                  <a:txBody>
                    <a:bodyPr/>
                    <a:lstStyle/>
                    <a:p>
                      <a:pPr algn="l" fontAlgn="b"/>
                      <a:r>
                        <a:rPr lang="en-US" sz="1000" b="0" i="0" u="none" strike="noStrike">
                          <a:solidFill>
                            <a:srgbClr val="000000"/>
                          </a:solidFill>
                          <a:effectLst/>
                          <a:latin typeface="+mn-lt"/>
                        </a:rPr>
                        <a:t>Data Validation in CMT_OUT and CC UI</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US" sz="1000" b="0" i="0" u="none" strike="noStrike">
                          <a:solidFill>
                            <a:srgbClr val="000000"/>
                          </a:solidFill>
                          <a:effectLst/>
                          <a:latin typeface="+mn-lt"/>
                        </a:rPr>
                        <a:t>To </a:t>
                      </a:r>
                      <a:r>
                        <a:rPr lang="en-US" sz="1000" b="0" i="0" u="none" strike="noStrike" dirty="0">
                          <a:solidFill>
                            <a:srgbClr val="000000"/>
                          </a:solidFill>
                          <a:effectLst/>
                          <a:latin typeface="+mn-lt"/>
                        </a:rPr>
                        <a:t>be done in OP env</a:t>
                      </a:r>
                    </a:p>
                  </a:txBody>
                  <a:tcPr marL="6350" marR="6350" marT="6350" marB="0" anchor="b"/>
                </a:tc>
                <a:extLst>
                  <a:ext uri="{0D108BD9-81ED-4DB2-BD59-A6C34878D82A}">
                    <a16:rowId xmlns:a16="http://schemas.microsoft.com/office/drawing/2014/main" val="4060282227"/>
                  </a:ext>
                </a:extLst>
              </a:tr>
              <a:tr h="171058">
                <a:tc>
                  <a:txBody>
                    <a:bodyPr/>
                    <a:lstStyle/>
                    <a:p>
                      <a:pPr algn="l" fontAlgn="b"/>
                      <a:r>
                        <a:rPr lang="en-IN" sz="1000" b="0" i="0" u="none" strike="noStrike">
                          <a:solidFill>
                            <a:srgbClr val="000000"/>
                          </a:solidFill>
                          <a:effectLst/>
                          <a:latin typeface="+mn-lt"/>
                        </a:rPr>
                        <a:t>Smart Mapper Utility extension </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3537004448"/>
                  </a:ext>
                </a:extLst>
              </a:tr>
              <a:tr h="335274">
                <a:tc>
                  <a:txBody>
                    <a:bodyPr/>
                    <a:lstStyle/>
                    <a:p>
                      <a:pPr algn="l" fontAlgn="b"/>
                      <a:r>
                        <a:rPr lang="it-IT" sz="1000" b="0" i="0" u="none" strike="noStrike">
                          <a:solidFill>
                            <a:srgbClr val="000000"/>
                          </a:solidFill>
                          <a:effectLst/>
                          <a:latin typeface="+mn-lt"/>
                        </a:rPr>
                        <a:t>CI/CD /Dev ops pipeline(Azure devops)</a:t>
                      </a:r>
                    </a:p>
                  </a:txBody>
                  <a:tcPr marL="6350" marR="6350" marT="6350" marB="0" anchor="b"/>
                </a:tc>
                <a:tc>
                  <a:txBody>
                    <a:bodyPr/>
                    <a:lstStyle/>
                    <a:p>
                      <a:pPr algn="l" fontAlgn="b"/>
                      <a:r>
                        <a:rPr lang="en-IN" sz="1000" b="0" i="0" u="none" strike="noStrike" dirty="0">
                          <a:solidFill>
                            <a:srgbClr val="000000"/>
                          </a:solidFill>
                          <a:effectLst/>
                          <a:latin typeface="+mn-lt"/>
                        </a:rPr>
                        <a:t>OP/Accenture</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tc>
                  <a:txBody>
                    <a:bodyPr/>
                    <a:lstStyle/>
                    <a:p>
                      <a:pPr algn="l" fontAlgn="b"/>
                      <a:r>
                        <a:rPr lang="en-US" sz="1000" b="0" i="0" u="none" strike="noStrike" dirty="0">
                          <a:solidFill>
                            <a:srgbClr val="000000"/>
                          </a:solidFill>
                          <a:effectLst/>
                          <a:latin typeface="+mn-lt"/>
                        </a:rPr>
                        <a:t>Need to check with OP if they have Azure CI/CD pipeline or they want us to take care of it </a:t>
                      </a:r>
                    </a:p>
                  </a:txBody>
                  <a:tcPr marL="6350" marR="6350" marT="6350" marB="0" anchor="b"/>
                </a:tc>
                <a:extLst>
                  <a:ext uri="{0D108BD9-81ED-4DB2-BD59-A6C34878D82A}">
                    <a16:rowId xmlns:a16="http://schemas.microsoft.com/office/drawing/2014/main" val="631935178"/>
                  </a:ext>
                </a:extLst>
              </a:tr>
              <a:tr h="335274">
                <a:tc>
                  <a:txBody>
                    <a:bodyPr/>
                    <a:lstStyle/>
                    <a:p>
                      <a:pPr algn="l" fontAlgn="b"/>
                      <a:r>
                        <a:rPr lang="en-IN" sz="1000" b="0" i="0" u="none" strike="noStrike" dirty="0">
                          <a:solidFill>
                            <a:srgbClr val="000000"/>
                          </a:solidFill>
                          <a:effectLst/>
                          <a:latin typeface="+mn-lt"/>
                        </a:rPr>
                        <a:t>Functional Recon KPIs </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r>
                        <a:rPr lang="en-US" sz="1000" b="0" i="0" u="none" strike="noStrike" dirty="0">
                          <a:solidFill>
                            <a:srgbClr val="000000"/>
                          </a:solidFill>
                          <a:effectLst/>
                          <a:latin typeface="+mn-lt"/>
                        </a:rPr>
                        <a:t>Functional Recon report  done for few KPIS.</a:t>
                      </a:r>
                    </a:p>
                  </a:txBody>
                  <a:tcPr marL="6350" marR="6350" marT="6350" marB="0" anchor="b"/>
                </a:tc>
                <a:extLst>
                  <a:ext uri="{0D108BD9-81ED-4DB2-BD59-A6C34878D82A}">
                    <a16:rowId xmlns:a16="http://schemas.microsoft.com/office/drawing/2014/main" val="2038976904"/>
                  </a:ext>
                </a:extLst>
              </a:tr>
              <a:tr h="171058">
                <a:tc>
                  <a:txBody>
                    <a:bodyPr/>
                    <a:lstStyle/>
                    <a:p>
                      <a:pPr algn="l" fontAlgn="b"/>
                      <a:r>
                        <a:rPr lang="en-US" sz="1000" b="0" i="0" u="none" strike="noStrike" dirty="0">
                          <a:solidFill>
                            <a:srgbClr val="000000"/>
                          </a:solidFill>
                          <a:effectLst/>
                          <a:latin typeface="+mn-lt"/>
                        </a:rPr>
                        <a:t>Generate spark SQL query from Mapping sheet </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US"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752366578"/>
                  </a:ext>
                </a:extLst>
              </a:tr>
              <a:tr h="171058">
                <a:tc>
                  <a:txBody>
                    <a:bodyPr/>
                    <a:lstStyle/>
                    <a:p>
                      <a:pPr algn="l" fontAlgn="b"/>
                      <a:r>
                        <a:rPr lang="en-US" sz="1000" b="0" i="0" u="none" strike="noStrike" dirty="0">
                          <a:solidFill>
                            <a:srgbClr val="000000"/>
                          </a:solidFill>
                          <a:effectLst/>
                          <a:latin typeface="+mn-lt"/>
                        </a:rPr>
                        <a:t>Pipeline </a:t>
                      </a:r>
                      <a:r>
                        <a:rPr lang="en-US" sz="1000" b="0" i="0" u="none" strike="noStrike" dirty="0" err="1">
                          <a:solidFill>
                            <a:srgbClr val="000000"/>
                          </a:solidFill>
                          <a:effectLst/>
                          <a:latin typeface="+mn-lt"/>
                        </a:rPr>
                        <a:t>orchstration,Batch,Error</a:t>
                      </a:r>
                      <a:r>
                        <a:rPr lang="en-US" sz="1000" b="0" i="0" u="none" strike="noStrike" dirty="0">
                          <a:solidFill>
                            <a:srgbClr val="000000"/>
                          </a:solidFill>
                          <a:effectLst/>
                          <a:latin typeface="+mn-lt"/>
                        </a:rPr>
                        <a:t>/exception handling</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3244989679"/>
                  </a:ext>
                </a:extLst>
              </a:tr>
              <a:tr h="171058">
                <a:tc>
                  <a:txBody>
                    <a:bodyPr/>
                    <a:lstStyle/>
                    <a:p>
                      <a:pPr algn="l" fontAlgn="b"/>
                      <a:r>
                        <a:rPr lang="en-US" sz="1000" b="0" i="0" u="none" strike="noStrike" dirty="0">
                          <a:solidFill>
                            <a:srgbClr val="000000"/>
                          </a:solidFill>
                          <a:effectLst/>
                          <a:latin typeface="+mn-lt"/>
                        </a:rPr>
                        <a:t>Code commit/Code push to master branch and feature branch</a:t>
                      </a:r>
                    </a:p>
                  </a:txBody>
                  <a:tcPr marL="6350" marR="6350" marT="6350" marB="0" anchor="b"/>
                </a:tc>
                <a:tc>
                  <a:txBody>
                    <a:bodyPr/>
                    <a:lstStyle/>
                    <a:p>
                      <a:pPr algn="l" fontAlgn="b"/>
                      <a:r>
                        <a:rPr lang="en-IN" sz="1000" b="0" i="0" u="none" strike="noStrike" dirty="0">
                          <a:solidFill>
                            <a:srgbClr val="000000"/>
                          </a:solidFill>
                          <a:effectLst/>
                          <a:latin typeface="+mn-lt"/>
                        </a:rPr>
                        <a:t>C, I</a:t>
                      </a:r>
                    </a:p>
                  </a:txBody>
                  <a:tcPr marL="6350" marR="6350" marT="6350" marB="0" anchor="b"/>
                </a:tc>
                <a:tc>
                  <a:txBody>
                    <a:bodyPr/>
                    <a:lstStyle/>
                    <a:p>
                      <a:pPr algn="l" fontAlgn="b"/>
                      <a:r>
                        <a:rPr lang="en-IN" sz="1000" b="0" i="0" u="none" strike="noStrike" dirty="0">
                          <a:solidFill>
                            <a:srgbClr val="000000"/>
                          </a:solidFill>
                          <a:effectLst/>
                          <a:latin typeface="+mn-lt"/>
                        </a:rPr>
                        <a:t>R, A</a:t>
                      </a:r>
                    </a:p>
                  </a:txBody>
                  <a:tcPr marL="6350" marR="6350" marT="6350" marB="0" anchor="b"/>
                </a:tc>
                <a:tc>
                  <a:txBody>
                    <a:bodyPr/>
                    <a:lstStyle/>
                    <a:p>
                      <a:pPr algn="l" fontAlgn="b"/>
                      <a:endParaRPr lang="en-IN" sz="10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3300664392"/>
                  </a:ext>
                </a:extLst>
              </a:tr>
            </a:tbl>
          </a:graphicData>
        </a:graphic>
      </p:graphicFrame>
      <p:sp>
        <p:nvSpPr>
          <p:cNvPr id="3" name="Title 1">
            <a:extLst>
              <a:ext uri="{FF2B5EF4-FFF2-40B4-BE49-F238E27FC236}">
                <a16:creationId xmlns:a16="http://schemas.microsoft.com/office/drawing/2014/main" id="{5E596EDA-8294-7B31-AB89-3388A0D7C338}"/>
              </a:ext>
            </a:extLst>
          </p:cNvPr>
          <p:cNvSpPr>
            <a:spLocks noGrp="1"/>
          </p:cNvSpPr>
          <p:nvPr>
            <p:ph type="title"/>
          </p:nvPr>
        </p:nvSpPr>
        <p:spPr>
          <a:xfrm>
            <a:off x="217873" y="119393"/>
            <a:ext cx="11430000" cy="319088"/>
          </a:xfrm>
        </p:spPr>
        <p:txBody>
          <a:bodyPr/>
          <a:lstStyle/>
          <a:p>
            <a:r>
              <a:rPr lang="en-US" dirty="0"/>
              <a:t>Data Migration Implementation/Execution RACI</a:t>
            </a:r>
          </a:p>
        </p:txBody>
      </p:sp>
    </p:spTree>
    <p:extLst>
      <p:ext uri="{BB962C8B-B14F-4D97-AF65-F5344CB8AC3E}">
        <p14:creationId xmlns:p14="http://schemas.microsoft.com/office/powerpoint/2010/main" val="126579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28E710-CCE6-11FD-4BB9-F93994AADB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graphicFrame>
        <p:nvGraphicFramePr>
          <p:cNvPr id="5" name="Table 4">
            <a:extLst>
              <a:ext uri="{FF2B5EF4-FFF2-40B4-BE49-F238E27FC236}">
                <a16:creationId xmlns:a16="http://schemas.microsoft.com/office/drawing/2014/main" id="{F8C4ECE0-300D-8136-8344-823DB5D7F5F8}"/>
              </a:ext>
            </a:extLst>
          </p:cNvPr>
          <p:cNvGraphicFramePr>
            <a:graphicFrameLocks noGrp="1"/>
          </p:cNvGraphicFramePr>
          <p:nvPr>
            <p:extLst>
              <p:ext uri="{D42A27DB-BD31-4B8C-83A1-F6EECF244321}">
                <p14:modId xmlns:p14="http://schemas.microsoft.com/office/powerpoint/2010/main" val="1501293040"/>
              </p:ext>
            </p:extLst>
          </p:nvPr>
        </p:nvGraphicFramePr>
        <p:xfrm>
          <a:off x="136072" y="528821"/>
          <a:ext cx="11963399" cy="5871977"/>
        </p:xfrm>
        <a:graphic>
          <a:graphicData uri="http://schemas.openxmlformats.org/drawingml/2006/table">
            <a:tbl>
              <a:tblPr firstRow="1" bandRow="1">
                <a:tableStyleId>{5C22544A-7EE6-4342-B048-85BDC9FD1C3A}</a:tableStyleId>
              </a:tblPr>
              <a:tblGrid>
                <a:gridCol w="2683329">
                  <a:extLst>
                    <a:ext uri="{9D8B030D-6E8A-4147-A177-3AD203B41FA5}">
                      <a16:colId xmlns:a16="http://schemas.microsoft.com/office/drawing/2014/main" val="1182059854"/>
                    </a:ext>
                  </a:extLst>
                </a:gridCol>
                <a:gridCol w="2351314">
                  <a:extLst>
                    <a:ext uri="{9D8B030D-6E8A-4147-A177-3AD203B41FA5}">
                      <a16:colId xmlns:a16="http://schemas.microsoft.com/office/drawing/2014/main" val="2463892542"/>
                    </a:ext>
                  </a:extLst>
                </a:gridCol>
                <a:gridCol w="6928756">
                  <a:extLst>
                    <a:ext uri="{9D8B030D-6E8A-4147-A177-3AD203B41FA5}">
                      <a16:colId xmlns:a16="http://schemas.microsoft.com/office/drawing/2014/main" val="1239464442"/>
                    </a:ext>
                  </a:extLst>
                </a:gridCol>
              </a:tblGrid>
              <a:tr h="331451">
                <a:tc>
                  <a:txBody>
                    <a:bodyPr/>
                    <a:lstStyle/>
                    <a:p>
                      <a:r>
                        <a:rPr lang="en-IN" dirty="0"/>
                        <a:t>Phase</a:t>
                      </a:r>
                    </a:p>
                  </a:txBody>
                  <a:tcPr/>
                </a:tc>
                <a:tc>
                  <a:txBody>
                    <a:bodyPr/>
                    <a:lstStyle/>
                    <a:p>
                      <a:r>
                        <a:rPr lang="en-IN" dirty="0"/>
                        <a:t>Task List</a:t>
                      </a:r>
                    </a:p>
                  </a:txBody>
                  <a:tcPr/>
                </a:tc>
                <a:tc>
                  <a:txBody>
                    <a:bodyPr/>
                    <a:lstStyle/>
                    <a:p>
                      <a:r>
                        <a:rPr lang="en-IN" dirty="0"/>
                        <a:t>Notes</a:t>
                      </a:r>
                    </a:p>
                  </a:txBody>
                  <a:tcPr/>
                </a:tc>
                <a:extLst>
                  <a:ext uri="{0D108BD9-81ED-4DB2-BD59-A6C34878D82A}">
                    <a16:rowId xmlns:a16="http://schemas.microsoft.com/office/drawing/2014/main" val="3422706488"/>
                  </a:ext>
                </a:extLst>
              </a:tr>
              <a:tr h="338356">
                <a:tc>
                  <a:txBody>
                    <a:bodyPr/>
                    <a:lstStyle/>
                    <a:p>
                      <a:pPr algn="l" fontAlgn="b"/>
                      <a:r>
                        <a:rPr lang="en-US" sz="1000" b="0" i="1" u="none" strike="noStrike" dirty="0">
                          <a:solidFill>
                            <a:srgbClr val="000000"/>
                          </a:solidFill>
                          <a:effectLst/>
                          <a:latin typeface="+mn-lt"/>
                        </a:rPr>
                        <a:t>Development Tailored Plan</a:t>
                      </a:r>
                    </a:p>
                  </a:txBody>
                  <a:tcPr marL="6350" marR="6350" marT="6350" marB="0"/>
                </a:tc>
                <a:tc>
                  <a:txBody>
                    <a:bodyPr/>
                    <a:lstStyle/>
                    <a:p>
                      <a:pPr algn="l" fontAlgn="b"/>
                      <a:r>
                        <a:rPr lang="en-IN" sz="1000" b="0" i="0" u="none" strike="noStrike" kern="1200" dirty="0">
                          <a:solidFill>
                            <a:srgbClr val="000000"/>
                          </a:solidFill>
                          <a:effectLst/>
                          <a:latin typeface="+mn-lt"/>
                          <a:ea typeface="+mn-ea"/>
                          <a:cs typeface="+mn-cs"/>
                        </a:rPr>
                        <a:t>Data</a:t>
                      </a:r>
                      <a:r>
                        <a:rPr lang="en-IN" sz="1000" b="0" i="0" kern="1200" dirty="0">
                          <a:solidFill>
                            <a:schemeClr val="dk1"/>
                          </a:solidFill>
                          <a:effectLst/>
                          <a:latin typeface="+mn-lt"/>
                          <a:ea typeface="+mn-ea"/>
                          <a:cs typeface="+mn-cs"/>
                        </a:rPr>
                        <a:t> Source and Destination</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Identify the origin and target location of the data to help map the flow of information and determine potential logistical hurdles.</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977045186"/>
                  </a:ext>
                </a:extLst>
              </a:tr>
              <a:tr h="338356">
                <a:tc>
                  <a:txBody>
                    <a:bodyPr/>
                    <a:lstStyle/>
                    <a:p>
                      <a:pPr algn="l" fontAlgn="b"/>
                      <a:endParaRPr lang="en-IN" sz="1000" b="0" i="1"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Data Format and Size</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Understand the volume of data and whether the data is standard (e.g., emails, documents) or proprietary to help determine the necessary resources, tools, and timeframe for the migration.</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815930062"/>
                  </a:ext>
                </a:extLst>
              </a:tr>
              <a:tr h="338356">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Data Categorization</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Categorize the matters based on type (active vs. archived) to help determine which data will not be necessary to move from the legacy application. </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121784886"/>
                  </a:ext>
                </a:extLst>
              </a:tr>
              <a:tr h="338356">
                <a:tc>
                  <a:txBody>
                    <a:bodyPr/>
                    <a:lstStyle/>
                    <a:p>
                      <a:pPr algn="l" fontAlgn="b"/>
                      <a:endParaRPr lang="en-IN" sz="1000" b="0" i="0"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Data Scope Definition</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Define the extent of data to be migrated, and any matter-specific timeframes involved to ensure a clear understanding of the project’s scope and avoid unnecessary data movement.</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491457400"/>
                  </a:ext>
                </a:extLst>
              </a:tr>
              <a:tr h="504081">
                <a:tc>
                  <a:txBody>
                    <a:bodyPr/>
                    <a:lstStyle/>
                    <a:p>
                      <a:pPr algn="l" fontAlgn="b"/>
                      <a:r>
                        <a:rPr lang="en-US" sz="1000" b="0" i="0" u="none" strike="noStrike" dirty="0">
                          <a:solidFill>
                            <a:srgbClr val="000000"/>
                          </a:solidFill>
                          <a:effectLst/>
                          <a:latin typeface="+mn-lt"/>
                        </a:rPr>
                        <a:t>Define Team</a:t>
                      </a:r>
                    </a:p>
                  </a:txBody>
                  <a:tcPr marL="6350" marR="6350" marT="6350" marB="0"/>
                </a:tc>
                <a:tc>
                  <a:txBody>
                    <a:bodyPr/>
                    <a:lstStyle/>
                    <a:p>
                      <a:pPr algn="l" fontAlgn="b"/>
                      <a:r>
                        <a:rPr lang="en-IN" sz="1000" b="0" i="0" kern="1200" dirty="0">
                          <a:solidFill>
                            <a:schemeClr val="dk1"/>
                          </a:solidFill>
                          <a:effectLst/>
                          <a:latin typeface="+mn-lt"/>
                          <a:ea typeface="+mn-ea"/>
                          <a:cs typeface="+mn-cs"/>
                        </a:rPr>
                        <a:t>Stakeholders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Include representatives from various departments, such as IT, product, client services, legal, and case management, to ensure comprehensive oversight and collaboration. This diverse group brings in expertise from various areas, fostering a well-rounded understanding of the project’s needs and potential challenges.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182942620"/>
                  </a:ext>
                </a:extLst>
              </a:tr>
              <a:tr h="338356">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u="none" strike="noStrike" dirty="0">
                          <a:solidFill>
                            <a:srgbClr val="000000"/>
                          </a:solidFill>
                          <a:effectLst/>
                          <a:latin typeface="+mn-lt"/>
                        </a:rPr>
                        <a:t>Project Owner</a:t>
                      </a:r>
                    </a:p>
                  </a:txBody>
                  <a:tcPr marL="6350" marR="6350" marT="6350" marB="0"/>
                </a:tc>
                <a:tc>
                  <a:txBody>
                    <a:bodyPr/>
                    <a:lstStyle/>
                    <a:p>
                      <a:pPr algn="l" fontAlgn="b"/>
                      <a:r>
                        <a:rPr lang="en-US" sz="1000" b="0" i="0" kern="1200" dirty="0">
                          <a:solidFill>
                            <a:schemeClr val="dk1"/>
                          </a:solidFill>
                          <a:effectLst/>
                          <a:latin typeface="+mn-lt"/>
                          <a:ea typeface="+mn-ea"/>
                          <a:cs typeface="+mn-cs"/>
                        </a:rPr>
                        <a:t>This individual provides overall leadership and guidance, ensuring the project stays on track and meets its objectives.</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83390608"/>
                  </a:ext>
                </a:extLst>
              </a:tr>
              <a:tr h="53166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u="none" strike="noStrike" dirty="0">
                          <a:solidFill>
                            <a:srgbClr val="000000"/>
                          </a:solidFill>
                          <a:effectLst/>
                          <a:latin typeface="+mn-lt"/>
                        </a:rPr>
                        <a:t>Project Manager</a:t>
                      </a:r>
                    </a:p>
                  </a:txBody>
                  <a:tcPr marL="6350" marR="6350" marT="6350" marB="0"/>
                </a:tc>
                <a:tc>
                  <a:txBody>
                    <a:bodyPr/>
                    <a:lstStyle/>
                    <a:p>
                      <a:pPr algn="l" fontAlgn="b"/>
                      <a:r>
                        <a:rPr lang="en-US" sz="1000" b="0" i="0" kern="1200" dirty="0">
                          <a:solidFill>
                            <a:schemeClr val="dk1"/>
                          </a:solidFill>
                          <a:effectLst/>
                          <a:latin typeface="+mn-lt"/>
                          <a:ea typeface="+mn-ea"/>
                          <a:cs typeface="+mn-cs"/>
                        </a:rPr>
                        <a:t>These individuals oversee specific tasks and coordinate workflow, managing the day-to-day activities and ensuring efficient task completion.</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121470348"/>
                  </a:ext>
                </a:extLst>
              </a:tr>
              <a:tr h="338356">
                <a:tc>
                  <a:txBody>
                    <a:bodyPr/>
                    <a:lstStyle/>
                    <a:p>
                      <a:pPr algn="l" fontAlgn="b"/>
                      <a:endParaRPr lang="en-IN" sz="1000" b="0" i="0" u="none" strike="noStrike" dirty="0">
                        <a:solidFill>
                          <a:srgbClr val="000000"/>
                        </a:solidFill>
                        <a:effectLst/>
                        <a:latin typeface="+mn-lt"/>
                      </a:endParaRPr>
                    </a:p>
                  </a:txBody>
                  <a:tcPr marL="6350" marR="6350" marT="6350" marB="0"/>
                </a:tc>
                <a:tc>
                  <a:txBody>
                    <a:bodyPr/>
                    <a:lstStyle/>
                    <a:p>
                      <a:pPr algn="l" fontAlgn="b"/>
                      <a:r>
                        <a:rPr lang="en-IN" sz="1000" b="0" i="0" u="none" strike="noStrike" dirty="0">
                          <a:solidFill>
                            <a:srgbClr val="000000"/>
                          </a:solidFill>
                          <a:effectLst/>
                          <a:latin typeface="+mn-lt"/>
                        </a:rPr>
                        <a:t>Task Owner/Scrum Master</a:t>
                      </a:r>
                    </a:p>
                  </a:txBody>
                  <a:tcPr marL="6350" marR="6350" marT="6350" marB="0"/>
                </a:tc>
                <a:tc>
                  <a:txBody>
                    <a:bodyPr/>
                    <a:lstStyle/>
                    <a:p>
                      <a:pPr algn="l" fontAlgn="b"/>
                      <a:r>
                        <a:rPr lang="en-US" sz="1000" b="0" i="0" kern="1200" dirty="0">
                          <a:solidFill>
                            <a:schemeClr val="dk1"/>
                          </a:solidFill>
                          <a:effectLst/>
                          <a:latin typeface="+mn-lt"/>
                          <a:ea typeface="+mn-ea"/>
                          <a:cs typeface="+mn-cs"/>
                        </a:rPr>
                        <a:t>These individuals execute specific responsibilities within the project plan, taking ownership of assigned tasks and delivering them within the designated timeframe.</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334730473"/>
                  </a:ext>
                </a:extLst>
              </a:tr>
              <a:tr h="172631">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endParaRPr lang="en-IN" sz="1000" b="0" i="0" u="none" strike="noStrike" dirty="0">
                        <a:solidFill>
                          <a:srgbClr val="000000"/>
                        </a:solidFill>
                        <a:effectLst/>
                        <a:latin typeface="+mn-lt"/>
                      </a:endParaRPr>
                    </a:p>
                  </a:txBody>
                  <a:tcPr marL="6350" marR="6350" marT="6350" marB="0"/>
                </a:tc>
                <a:tc>
                  <a:txBody>
                    <a:bodyPr/>
                    <a:lstStyle/>
                    <a:p>
                      <a:pPr algn="l" fontAlgn="b"/>
                      <a:endParaRPr lang="en-IN" sz="1000" b="0" i="0" u="none" strike="noStrike">
                        <a:solidFill>
                          <a:srgbClr val="000000"/>
                        </a:solidFill>
                        <a:effectLst/>
                        <a:latin typeface="+mn-lt"/>
                      </a:endParaRPr>
                    </a:p>
                  </a:txBody>
                  <a:tcPr marL="6350" marR="6350" marT="6350" marB="0"/>
                </a:tc>
                <a:extLst>
                  <a:ext uri="{0D108BD9-81ED-4DB2-BD59-A6C34878D82A}">
                    <a16:rowId xmlns:a16="http://schemas.microsoft.com/office/drawing/2014/main" val="2957240738"/>
                  </a:ext>
                </a:extLst>
              </a:tr>
              <a:tr h="440575">
                <a:tc>
                  <a:txBody>
                    <a:bodyPr/>
                    <a:lstStyle/>
                    <a:p>
                      <a:pPr algn="l" fontAlgn="b"/>
                      <a:r>
                        <a:rPr lang="en-US" sz="1000" b="0" i="0" u="none" strike="noStrike" dirty="0">
                          <a:solidFill>
                            <a:srgbClr val="000000"/>
                          </a:solidFill>
                          <a:effectLst/>
                          <a:latin typeface="+mn-lt"/>
                        </a:rPr>
                        <a:t>Define Key Objectives</a:t>
                      </a:r>
                    </a:p>
                  </a:txBody>
                  <a:tcPr marL="6350" marR="6350" marT="6350" marB="0"/>
                </a:tc>
                <a:tc>
                  <a:txBody>
                    <a:bodyPr/>
                    <a:lstStyle/>
                    <a:p>
                      <a:pPr algn="l" fontAlgn="b"/>
                      <a:r>
                        <a:rPr lang="en-IN" sz="1000" b="0" i="0" u="none" strike="noStrike" dirty="0">
                          <a:solidFill>
                            <a:srgbClr val="000000"/>
                          </a:solidFill>
                          <a:effectLst/>
                          <a:latin typeface="+mn-lt"/>
                        </a:rPr>
                        <a:t>Project scope and Data Selection</a:t>
                      </a:r>
                    </a:p>
                  </a:txBody>
                  <a:tcPr marL="6350" marR="6350" marT="6350" marB="0"/>
                </a:tc>
                <a:tc>
                  <a:txBody>
                    <a:bodyPr/>
                    <a:lstStyle/>
                    <a:p>
                      <a:pPr algn="l" fontAlgn="b"/>
                      <a:r>
                        <a:rPr lang="en-US" sz="1000" b="0" i="0" kern="1200" dirty="0">
                          <a:solidFill>
                            <a:schemeClr val="dk1"/>
                          </a:solidFill>
                          <a:effectLst/>
                          <a:latin typeface="+mn-lt"/>
                          <a:ea typeface="+mn-ea"/>
                          <a:cs typeface="+mn-cs"/>
                        </a:rPr>
                        <a:t>Determine which data needs to be migrated, archived, or excluded based on established criteria. This selection process should consider factors such as legal requirements, data relevance, and age.</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61528074"/>
                  </a:ext>
                </a:extLst>
              </a:tr>
              <a:tr h="440575">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Ensuring Data Integrity</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Build a comprehensive plan to guarantee data integrity and accuracy throughout the migration. This plan may involve data validation procedures, error checking mechanisms, and regular data verification processes.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054382991"/>
                  </a:ext>
                </a:extLst>
              </a:tr>
              <a:tr h="338356">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u="none" strike="noStrike" dirty="0">
                          <a:solidFill>
                            <a:srgbClr val="000000"/>
                          </a:solidFill>
                          <a:effectLst/>
                          <a:latin typeface="+mn-lt"/>
                        </a:rPr>
                        <a:t>Risk Management</a:t>
                      </a:r>
                    </a:p>
                  </a:txBody>
                  <a:tcPr marL="6350" marR="6350" marT="6350" marB="0"/>
                </a:tc>
                <a:tc>
                  <a:txBody>
                    <a:bodyPr/>
                    <a:lstStyle/>
                    <a:p>
                      <a:pPr algn="l" fontAlgn="b"/>
                      <a:r>
                        <a:rPr lang="en-US" sz="1000" b="0" i="0" kern="1200" dirty="0">
                          <a:solidFill>
                            <a:schemeClr val="dk1"/>
                          </a:solidFill>
                          <a:effectLst/>
                          <a:latin typeface="+mn-lt"/>
                          <a:ea typeface="+mn-ea"/>
                          <a:cs typeface="+mn-cs"/>
                        </a:rPr>
                        <a:t>Implement measures to minimize the risk of data loss or errors. This could involve robust security protocols, data backups, and contingency plans in case of unforeseen circumstances.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092424087"/>
                  </a:ext>
                </a:extLst>
              </a:tr>
              <a:tr h="504081">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Change Management</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Develop clear communication plans tailored for both internal and external stakeholders. This includes regular updates on the migration progress, addressing concerns, and providing training for teams who will be working with the migrated data.</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4060282227"/>
                  </a:ext>
                </a:extLst>
              </a:tr>
              <a:tr h="578427">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kern="1200" dirty="0">
                          <a:solidFill>
                            <a:schemeClr val="dk1"/>
                          </a:solidFill>
                          <a:effectLst/>
                          <a:latin typeface="+mn-lt"/>
                          <a:ea typeface="+mn-ea"/>
                          <a:cs typeface="+mn-cs"/>
                        </a:rPr>
                        <a:t>Active Monitoring</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b="0" i="0" kern="1200" dirty="0">
                          <a:solidFill>
                            <a:schemeClr val="dk1"/>
                          </a:solidFill>
                          <a:effectLst/>
                          <a:latin typeface="+mn-lt"/>
                          <a:ea typeface="+mn-ea"/>
                          <a:cs typeface="+mn-cs"/>
                        </a:rPr>
                        <a:t>Continuously monitor the data transfer process to identify and promptly address any emerging issues. This proactive approach minimizes potential delays and ensures the migration stays on track.</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698002048"/>
                  </a:ext>
                </a:extLst>
              </a:tr>
            </a:tbl>
          </a:graphicData>
        </a:graphic>
      </p:graphicFrame>
      <p:sp>
        <p:nvSpPr>
          <p:cNvPr id="3" name="Title 1">
            <a:extLst>
              <a:ext uri="{FF2B5EF4-FFF2-40B4-BE49-F238E27FC236}">
                <a16:creationId xmlns:a16="http://schemas.microsoft.com/office/drawing/2014/main" id="{5E596EDA-8294-7B31-AB89-3388A0D7C338}"/>
              </a:ext>
            </a:extLst>
          </p:cNvPr>
          <p:cNvSpPr>
            <a:spLocks noGrp="1"/>
          </p:cNvSpPr>
          <p:nvPr>
            <p:ph type="title"/>
          </p:nvPr>
        </p:nvSpPr>
        <p:spPr>
          <a:xfrm>
            <a:off x="217873" y="119393"/>
            <a:ext cx="11430000" cy="319088"/>
          </a:xfrm>
        </p:spPr>
        <p:txBody>
          <a:bodyPr/>
          <a:lstStyle/>
          <a:p>
            <a:r>
              <a:rPr lang="en-US" dirty="0"/>
              <a:t>Pre-Inception Workplan</a:t>
            </a:r>
          </a:p>
        </p:txBody>
      </p:sp>
    </p:spTree>
    <p:extLst>
      <p:ext uri="{BB962C8B-B14F-4D97-AF65-F5344CB8AC3E}">
        <p14:creationId xmlns:p14="http://schemas.microsoft.com/office/powerpoint/2010/main" val="180108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28E710-CCE6-11FD-4BB9-F93994AADB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graphicFrame>
        <p:nvGraphicFramePr>
          <p:cNvPr id="5" name="Table 4">
            <a:extLst>
              <a:ext uri="{FF2B5EF4-FFF2-40B4-BE49-F238E27FC236}">
                <a16:creationId xmlns:a16="http://schemas.microsoft.com/office/drawing/2014/main" id="{F8C4ECE0-300D-8136-8344-823DB5D7F5F8}"/>
              </a:ext>
            </a:extLst>
          </p:cNvPr>
          <p:cNvGraphicFramePr>
            <a:graphicFrameLocks noGrp="1"/>
          </p:cNvGraphicFramePr>
          <p:nvPr>
            <p:extLst>
              <p:ext uri="{D42A27DB-BD31-4B8C-83A1-F6EECF244321}">
                <p14:modId xmlns:p14="http://schemas.microsoft.com/office/powerpoint/2010/main" val="1689651462"/>
              </p:ext>
            </p:extLst>
          </p:nvPr>
        </p:nvGraphicFramePr>
        <p:xfrm>
          <a:off x="114300" y="425043"/>
          <a:ext cx="11963399" cy="5959433"/>
        </p:xfrm>
        <a:graphic>
          <a:graphicData uri="http://schemas.openxmlformats.org/drawingml/2006/table">
            <a:tbl>
              <a:tblPr firstRow="1" bandRow="1">
                <a:tableStyleId>{5C22544A-7EE6-4342-B048-85BDC9FD1C3A}</a:tableStyleId>
              </a:tblPr>
              <a:tblGrid>
                <a:gridCol w="2819399">
                  <a:extLst>
                    <a:ext uri="{9D8B030D-6E8A-4147-A177-3AD203B41FA5}">
                      <a16:colId xmlns:a16="http://schemas.microsoft.com/office/drawing/2014/main" val="1182059854"/>
                    </a:ext>
                  </a:extLst>
                </a:gridCol>
                <a:gridCol w="2188029">
                  <a:extLst>
                    <a:ext uri="{9D8B030D-6E8A-4147-A177-3AD203B41FA5}">
                      <a16:colId xmlns:a16="http://schemas.microsoft.com/office/drawing/2014/main" val="2463892542"/>
                    </a:ext>
                  </a:extLst>
                </a:gridCol>
                <a:gridCol w="6955971">
                  <a:extLst>
                    <a:ext uri="{9D8B030D-6E8A-4147-A177-3AD203B41FA5}">
                      <a16:colId xmlns:a16="http://schemas.microsoft.com/office/drawing/2014/main" val="1239464442"/>
                    </a:ext>
                  </a:extLst>
                </a:gridCol>
              </a:tblGrid>
              <a:tr h="265627">
                <a:tc>
                  <a:txBody>
                    <a:bodyPr/>
                    <a:lstStyle/>
                    <a:p>
                      <a:r>
                        <a:rPr lang="en-IN" dirty="0"/>
                        <a:t>Phase</a:t>
                      </a:r>
                    </a:p>
                  </a:txBody>
                  <a:tcPr/>
                </a:tc>
                <a:tc>
                  <a:txBody>
                    <a:bodyPr/>
                    <a:lstStyle/>
                    <a:p>
                      <a:r>
                        <a:rPr lang="en-IN" dirty="0"/>
                        <a:t>Task List</a:t>
                      </a:r>
                    </a:p>
                  </a:txBody>
                  <a:tcPr/>
                </a:tc>
                <a:tc>
                  <a:txBody>
                    <a:bodyPr/>
                    <a:lstStyle/>
                    <a:p>
                      <a:r>
                        <a:rPr lang="en-IN" dirty="0"/>
                        <a:t>Notes</a:t>
                      </a:r>
                    </a:p>
                  </a:txBody>
                  <a:tcPr/>
                </a:tc>
                <a:extLst>
                  <a:ext uri="{0D108BD9-81ED-4DB2-BD59-A6C34878D82A}">
                    <a16:rowId xmlns:a16="http://schemas.microsoft.com/office/drawing/2014/main" val="3422706488"/>
                  </a:ext>
                </a:extLst>
              </a:tr>
              <a:tr h="291145">
                <a:tc>
                  <a:txBody>
                    <a:bodyPr/>
                    <a:lstStyle/>
                    <a:p>
                      <a:pPr algn="l" fontAlgn="b"/>
                      <a:r>
                        <a:rPr lang="en-IN" sz="1000" dirty="0">
                          <a:latin typeface="+mn-lt"/>
                        </a:rPr>
                        <a:t>Data Dependencies and Integrations</a:t>
                      </a:r>
                      <a:endParaRPr lang="en-US" sz="1000" b="0" i="1"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Dependencies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Understand any interdependencies between datasets and applications</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977045186"/>
                  </a:ext>
                </a:extLst>
              </a:tr>
              <a:tr h="256165">
                <a:tc>
                  <a:txBody>
                    <a:bodyPr/>
                    <a:lstStyle/>
                    <a:p>
                      <a:pPr algn="l" fontAlgn="b"/>
                      <a:endParaRPr lang="en-IN" sz="1000" b="0" i="1" u="none" strike="noStrike" dirty="0">
                        <a:solidFill>
                          <a:srgbClr val="000000"/>
                        </a:solidFill>
                        <a:effectLst/>
                        <a:latin typeface="+mn-lt"/>
                      </a:endParaRPr>
                    </a:p>
                  </a:txBody>
                  <a:tcPr marL="6350" marR="6350" marT="6350" marB="0"/>
                </a:tc>
                <a:tc>
                  <a:txBody>
                    <a:bodyPr/>
                    <a:lstStyle/>
                    <a:p>
                      <a:pPr algn="l" fontAlgn="b"/>
                      <a:r>
                        <a:rPr lang="en-IN" sz="1000" dirty="0">
                          <a:latin typeface="+mn-lt"/>
                        </a:rPr>
                        <a:t>Third-party Integrations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Identify third-party services, APIs, or tools that depend on the data</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815930062"/>
                  </a:ext>
                </a:extLst>
              </a:tr>
              <a:tr h="256165">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Downtime Impact</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Evaluate the impact of downtime on systems or services during migration</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121784886"/>
                  </a:ext>
                </a:extLst>
              </a:tr>
              <a:tr h="256165">
                <a:tc>
                  <a:txBody>
                    <a:bodyPr/>
                    <a:lstStyle/>
                    <a:p>
                      <a:pPr algn="l" fontAlgn="b"/>
                      <a:r>
                        <a:rPr lang="en-IN" sz="1000" dirty="0" err="1">
                          <a:latin typeface="+mn-lt"/>
                        </a:rPr>
                        <a:t>Analyze</a:t>
                      </a:r>
                      <a:r>
                        <a:rPr lang="en-IN" sz="1000" dirty="0">
                          <a:latin typeface="+mn-lt"/>
                        </a:rPr>
                        <a:t> Current Data Environment</a:t>
                      </a:r>
                      <a:endParaRPr lang="en-IN"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Source Systems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Identify and document all current data sources, databases, file systems, applications, or cloud services.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491457400"/>
                  </a:ext>
                </a:extLst>
              </a:tr>
              <a:tr h="235963">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Data Structure</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Understand and map out the current data structure (e.g., databases, schemas, tables, files).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182942620"/>
                  </a:ext>
                </a:extLst>
              </a:tr>
              <a:tr h="109747">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Data Volume</a:t>
                      </a:r>
                      <a:endParaRPr lang="en-IN" sz="1000" b="0" i="1" u="none" strike="noStrike" dirty="0">
                        <a:solidFill>
                          <a:srgbClr val="000000"/>
                        </a:solidFill>
                        <a:effectLst/>
                        <a:latin typeface="+mn-lt"/>
                      </a:endParaRPr>
                    </a:p>
                  </a:txBody>
                  <a:tcPr marL="6350" marR="6350" marT="6350" marB="0"/>
                </a:tc>
                <a:tc>
                  <a:txBody>
                    <a:bodyPr/>
                    <a:lstStyle/>
                    <a:p>
                      <a:pPr algn="l" fontAlgn="b"/>
                      <a:r>
                        <a:rPr lang="en-US" sz="1000" dirty="0">
                          <a:latin typeface="+mn-lt"/>
                        </a:rPr>
                        <a:t>Estimate the volume of data to be migrated (size, number of records, types of data).</a:t>
                      </a:r>
                      <a:endParaRPr lang="en-US" sz="1000" b="0" i="1"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83390608"/>
                  </a:ext>
                </a:extLst>
              </a:tr>
              <a:tr h="410759">
                <a:tc>
                  <a:txBody>
                    <a:bodyPr/>
                    <a:lstStyle/>
                    <a:p>
                      <a:pPr algn="l" fontAlgn="b"/>
                      <a:r>
                        <a:rPr lang="en-IN" sz="1000" dirty="0">
                          <a:latin typeface="+mn-lt"/>
                        </a:rPr>
                        <a:t>Assess Target Environment</a:t>
                      </a:r>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Target Systems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Define the target environment (cloud-based, on-premises, hybrid) where the data will be migrated.</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121470348"/>
                  </a:ext>
                </a:extLst>
              </a:tr>
              <a:tr h="215103">
                <a:tc>
                  <a:txBody>
                    <a:bodyPr/>
                    <a:lstStyle/>
                    <a:p>
                      <a:pPr algn="l" fontAlgn="b"/>
                      <a:endParaRPr lang="en-IN"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Compatibility</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Check for compatibility issues between the source and target systems (e.g., database versions, format differences)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334730473"/>
                  </a:ext>
                </a:extLst>
              </a:tr>
              <a:tr h="109747">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Infrastructure Requirements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Identify the hardware, software, and storage requirements for the migration.</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957240738"/>
                  </a:ext>
                </a:extLst>
              </a:tr>
              <a:tr h="340384">
                <a:tc>
                  <a:txBody>
                    <a:bodyPr/>
                    <a:lstStyle/>
                    <a:p>
                      <a:pPr algn="l" fontAlgn="b"/>
                      <a:r>
                        <a:rPr lang="en-IN" sz="1000" dirty="0">
                          <a:latin typeface="+mn-lt"/>
                        </a:rPr>
                        <a:t>Data Quality and Cleansing</a:t>
                      </a:r>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Data Quality Assessment</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Check for data inconsistencies, duplicates, missing values, or outdated records.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61528074"/>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Data Cleansing</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Identify any cleansing or transformation that needs to happen before migration (e.g., standardizing formats, removing duplicates).</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054382991"/>
                  </a:ext>
                </a:extLst>
              </a:tr>
              <a:tr h="256165">
                <a:tc>
                  <a:txBody>
                    <a:bodyPr/>
                    <a:lstStyle/>
                    <a:p>
                      <a:pPr algn="l" fontAlgn="b"/>
                      <a:r>
                        <a:rPr lang="en-IN" sz="1000" dirty="0">
                          <a:latin typeface="+mn-lt"/>
                        </a:rPr>
                        <a:t>Security and Compliance Requirements</a:t>
                      </a:r>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Access Control</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Review current access control measures and ensure secure access during migration.</a:t>
                      </a:r>
                      <a:endParaRPr lang="en-IN"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2092424087"/>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Compliance</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Ensure that the migration complies with relevant data protection regulations (GDPR, CCPA, etc.).</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4060282227"/>
                  </a:ext>
                </a:extLst>
              </a:tr>
              <a:tr h="340384">
                <a:tc>
                  <a:txBody>
                    <a:bodyPr/>
                    <a:lstStyle/>
                    <a:p>
                      <a:pPr algn="l" fontAlgn="b"/>
                      <a:r>
                        <a:rPr lang="en-IN" sz="1000" dirty="0">
                          <a:latin typeface="+mn-lt"/>
                        </a:rPr>
                        <a:t>Define Success Criteria</a:t>
                      </a:r>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Data Validation/Testing Strategy/ Reconciliation Strategy</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Determine how to validate that the data migration is successful (e.g., data integrity checks, reconciliation with original source).</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946059457"/>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latin typeface="+mn-lt"/>
                        </a:rPr>
                        <a:t>Performance Expectations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latin typeface="+mn-lt"/>
                        </a:rPr>
                        <a:t>Define acceptable performance levels for the target environment post-migration.</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606082678"/>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t>Rollback Strategy</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t>Have a rollback or contingency plan if something goes wrong during migration.</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417277664"/>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b="0" i="0" u="none" strike="noStrike" dirty="0">
                          <a:solidFill>
                            <a:srgbClr val="000000"/>
                          </a:solidFill>
                          <a:effectLst/>
                          <a:latin typeface="+mn-lt"/>
                        </a:rPr>
                        <a:t>Decommission Strategy</a:t>
                      </a:r>
                    </a:p>
                  </a:txBody>
                  <a:tcPr marL="6350" marR="6350" marT="6350" marB="0"/>
                </a:tc>
                <a:tc>
                  <a:txBody>
                    <a:bodyPr/>
                    <a:lstStyle/>
                    <a:p>
                      <a:pPr algn="l" fontAlgn="b"/>
                      <a:r>
                        <a:rPr lang="en-US" sz="1000" b="0" i="0" u="none" strike="noStrike" dirty="0">
                          <a:solidFill>
                            <a:srgbClr val="000000"/>
                          </a:solidFill>
                          <a:effectLst/>
                          <a:latin typeface="+mn-lt"/>
                        </a:rPr>
                        <a:t>Have a decommission strategy</a:t>
                      </a:r>
                    </a:p>
                  </a:txBody>
                  <a:tcPr marL="6350" marR="6350" marT="6350" marB="0"/>
                </a:tc>
                <a:extLst>
                  <a:ext uri="{0D108BD9-81ED-4DB2-BD59-A6C34878D82A}">
                    <a16:rowId xmlns:a16="http://schemas.microsoft.com/office/drawing/2014/main" val="3053928750"/>
                  </a:ext>
                </a:extLst>
              </a:tr>
              <a:tr h="340384">
                <a:tc>
                  <a:txBody>
                    <a:bodyPr/>
                    <a:lstStyle/>
                    <a:p>
                      <a:pPr algn="l" fontAlgn="b"/>
                      <a:r>
                        <a:rPr lang="en-IN" sz="1000" dirty="0"/>
                        <a:t>Tools and Technologies</a:t>
                      </a:r>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t>Migration Tools</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t>Identify tools and platforms that will be used to facilitate the migration (e.g., ETL tools, database migration services).</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213234352"/>
                  </a:ext>
                </a:extLst>
              </a:tr>
              <a:tr h="340384">
                <a:tc>
                  <a:txBody>
                    <a:bodyPr/>
                    <a:lstStyle/>
                    <a:p>
                      <a:pPr algn="l" fontAlgn="b"/>
                      <a:endParaRPr lang="en-US" sz="1000" b="0" i="0" u="none" strike="noStrike" dirty="0">
                        <a:solidFill>
                          <a:srgbClr val="000000"/>
                        </a:solidFill>
                        <a:effectLst/>
                        <a:latin typeface="+mn-lt"/>
                      </a:endParaRPr>
                    </a:p>
                  </a:txBody>
                  <a:tcPr marL="6350" marR="6350" marT="6350" marB="0"/>
                </a:tc>
                <a:tc>
                  <a:txBody>
                    <a:bodyPr/>
                    <a:lstStyle/>
                    <a:p>
                      <a:pPr algn="l" fontAlgn="b"/>
                      <a:r>
                        <a:rPr lang="en-IN" sz="1000" dirty="0"/>
                        <a:t>Automation</a:t>
                      </a:r>
                      <a:endParaRPr lang="en-IN" sz="1000" b="0" i="0" u="none" strike="noStrike" dirty="0">
                        <a:solidFill>
                          <a:srgbClr val="000000"/>
                        </a:solidFill>
                        <a:effectLst/>
                        <a:latin typeface="+mn-lt"/>
                      </a:endParaRPr>
                    </a:p>
                  </a:txBody>
                  <a:tcPr marL="6350" marR="6350" marT="6350" marB="0"/>
                </a:tc>
                <a:tc>
                  <a:txBody>
                    <a:bodyPr/>
                    <a:lstStyle/>
                    <a:p>
                      <a:pPr algn="l" fontAlgn="b"/>
                      <a:r>
                        <a:rPr lang="en-US" sz="1000" dirty="0"/>
                        <a:t>Evaluate opportunities for automation during the migration process</a:t>
                      </a:r>
                      <a:endParaRPr lang="en-US" sz="10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1096860861"/>
                  </a:ext>
                </a:extLst>
              </a:tr>
            </a:tbl>
          </a:graphicData>
        </a:graphic>
      </p:graphicFrame>
      <p:sp>
        <p:nvSpPr>
          <p:cNvPr id="3" name="Title 1">
            <a:extLst>
              <a:ext uri="{FF2B5EF4-FFF2-40B4-BE49-F238E27FC236}">
                <a16:creationId xmlns:a16="http://schemas.microsoft.com/office/drawing/2014/main" id="{5E596EDA-8294-7B31-AB89-3388A0D7C338}"/>
              </a:ext>
            </a:extLst>
          </p:cNvPr>
          <p:cNvSpPr>
            <a:spLocks noGrp="1"/>
          </p:cNvSpPr>
          <p:nvPr>
            <p:ph type="title"/>
          </p:nvPr>
        </p:nvSpPr>
        <p:spPr>
          <a:xfrm>
            <a:off x="217873" y="119393"/>
            <a:ext cx="11430000" cy="319088"/>
          </a:xfrm>
        </p:spPr>
        <p:txBody>
          <a:bodyPr/>
          <a:lstStyle/>
          <a:p>
            <a:r>
              <a:rPr lang="en-US" dirty="0"/>
              <a:t>Pre-Inception Workplan</a:t>
            </a:r>
          </a:p>
        </p:txBody>
      </p:sp>
    </p:spTree>
    <p:extLst>
      <p:ext uri="{BB962C8B-B14F-4D97-AF65-F5344CB8AC3E}">
        <p14:creationId xmlns:p14="http://schemas.microsoft.com/office/powerpoint/2010/main" val="9410020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Accenture 2024">
  <a:themeElements>
    <a:clrScheme name="OP_NEW">
      <a:dk1>
        <a:srgbClr val="000000"/>
      </a:dk1>
      <a:lt1>
        <a:srgbClr val="FFFFFF"/>
      </a:lt1>
      <a:dk2>
        <a:srgbClr val="96968C"/>
      </a:dk2>
      <a:lt2>
        <a:srgbClr val="E6E6DC"/>
      </a:lt2>
      <a:accent1>
        <a:srgbClr val="FF6A10"/>
      </a:accent1>
      <a:accent2>
        <a:srgbClr val="CB4C00"/>
      </a:accent2>
      <a:accent3>
        <a:srgbClr val="A100FF"/>
      </a:accent3>
      <a:accent4>
        <a:srgbClr val="7500C0"/>
      </a:accent4>
      <a:accent5>
        <a:srgbClr val="E8F4EC"/>
      </a:accent5>
      <a:accent6>
        <a:srgbClr val="4B4A4B"/>
      </a:accent6>
      <a:hlink>
        <a:srgbClr val="A100FF"/>
      </a:hlink>
      <a:folHlink>
        <a:srgbClr val="7500C0"/>
      </a:folHlink>
    </a:clrScheme>
    <a:fontScheme name="Custom 14">
      <a:majorFont>
        <a:latin typeface="Graphik Medium"/>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D93D76F0-220E-4FAA-803D-C3B1794A6C38}" vid="{F769D036-E57E-4D5B-AF4E-B3BF6B68668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C6A298167CC41B2D1CB0F1444C105" ma:contentTypeVersion="4" ma:contentTypeDescription="Create a new document." ma:contentTypeScope="" ma:versionID="e62adb500a0acefcc46ba2fe35f5ea3c">
  <xsd:schema xmlns:xsd="http://www.w3.org/2001/XMLSchema" xmlns:xs="http://www.w3.org/2001/XMLSchema" xmlns:p="http://schemas.microsoft.com/office/2006/metadata/properties" xmlns:ns2="33516bc3-2385-465a-97f8-ed060a3e2459" targetNamespace="http://schemas.microsoft.com/office/2006/metadata/properties" ma:root="true" ma:fieldsID="6fa845bc7e0840e3c0a7f5ef7906c1cf" ns2:_="">
    <xsd:import namespace="33516bc3-2385-465a-97f8-ed060a3e245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516bc3-2385-465a-97f8-ed060a3e2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B07E6B-FB13-4DF6-9890-EF4037472B9C}">
  <ds:schemaRefs>
    <ds:schemaRef ds:uri="http://www.w3.org/XML/1998/namespace"/>
    <ds:schemaRef ds:uri="http://schemas.microsoft.com/office/2006/documentManagement/types"/>
    <ds:schemaRef ds:uri="http://schemas.openxmlformats.org/package/2006/metadata/core-properties"/>
    <ds:schemaRef ds:uri="http://purl.org/dc/dcmitype/"/>
    <ds:schemaRef ds:uri="http://purl.org/dc/terms/"/>
    <ds:schemaRef ds:uri="33516bc3-2385-465a-97f8-ed060a3e2459"/>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CB666AD2-B6C4-425C-B49E-FB785768125E}">
  <ds:schemaRefs>
    <ds:schemaRef ds:uri="http://schemas.microsoft.com/sharepoint/v3/contenttype/forms"/>
  </ds:schemaRefs>
</ds:datastoreItem>
</file>

<file path=customXml/itemProps3.xml><?xml version="1.0" encoding="utf-8"?>
<ds:datastoreItem xmlns:ds="http://schemas.openxmlformats.org/officeDocument/2006/customXml" ds:itemID="{CF740788-B8A9-4F60-99C5-752E0D0813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516bc3-2385-465a-97f8-ed060a3e24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TotalTime>
  <Words>1732</Words>
  <Application>Microsoft Office PowerPoint</Application>
  <PresentationFormat>Widescreen</PresentationFormat>
  <Paragraphs>232</Paragraphs>
  <Slides>5</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7" baseType="lpstr">
      <vt:lpstr>Aptos</vt:lpstr>
      <vt:lpstr>Aptos Display</vt:lpstr>
      <vt:lpstr>Arial</vt:lpstr>
      <vt:lpstr>Graphik</vt:lpstr>
      <vt:lpstr>Graphik Extralight</vt:lpstr>
      <vt:lpstr>Graphik Light</vt:lpstr>
      <vt:lpstr>Graphik Medium</vt:lpstr>
      <vt:lpstr>Graphik Semibold</vt:lpstr>
      <vt:lpstr>GT Sectra Fine Rg</vt:lpstr>
      <vt:lpstr>Office Theme</vt:lpstr>
      <vt:lpstr>1_Accenture 2024</vt:lpstr>
      <vt:lpstr>think-cell Slide</vt:lpstr>
      <vt:lpstr>Data Migration RACI and Pre-Inception Work Plan</vt:lpstr>
      <vt:lpstr>Data Migration Infrastructure RACI</vt:lpstr>
      <vt:lpstr>Data Migration Implementation/Execution RACI</vt:lpstr>
      <vt:lpstr>Pre-Inception Workplan</vt:lpstr>
      <vt:lpstr>Pre-Inception Workplan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Chandra Khandai, Rama</dc:creator>
  <cp:lastModifiedBy>Kumar Charchy, Saswat</cp:lastModifiedBy>
  <cp:revision>3</cp:revision>
  <dcterms:created xsi:type="dcterms:W3CDTF">2024-10-22T09:46:58Z</dcterms:created>
  <dcterms:modified xsi:type="dcterms:W3CDTF">2024-10-22T11:29:52Z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0x01010022FC6A298167CC41B2D1CB0F1444C105</vt:lpwstr>
  </property>
</Properties>
</file>